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44" r:id="rId1"/>
  </p:sldMasterIdLst>
  <p:notesMasterIdLst>
    <p:notesMasterId r:id="rId51"/>
  </p:notesMasterIdLst>
  <p:sldIdLst>
    <p:sldId id="256" r:id="rId2"/>
    <p:sldId id="312" r:id="rId3"/>
    <p:sldId id="364" r:id="rId4"/>
    <p:sldId id="365" r:id="rId5"/>
    <p:sldId id="366" r:id="rId6"/>
    <p:sldId id="367" r:id="rId7"/>
    <p:sldId id="368" r:id="rId8"/>
    <p:sldId id="369" r:id="rId9"/>
    <p:sldId id="373" r:id="rId10"/>
    <p:sldId id="370" r:id="rId11"/>
    <p:sldId id="371" r:id="rId12"/>
    <p:sldId id="372" r:id="rId13"/>
    <p:sldId id="353" r:id="rId14"/>
    <p:sldId id="331" r:id="rId15"/>
    <p:sldId id="333" r:id="rId16"/>
    <p:sldId id="363" r:id="rId17"/>
    <p:sldId id="332" r:id="rId18"/>
    <p:sldId id="334" r:id="rId19"/>
    <p:sldId id="354" r:id="rId20"/>
    <p:sldId id="355" r:id="rId21"/>
    <p:sldId id="335" r:id="rId22"/>
    <p:sldId id="342" r:id="rId23"/>
    <p:sldId id="336" r:id="rId24"/>
    <p:sldId id="337" r:id="rId25"/>
    <p:sldId id="339" r:id="rId26"/>
    <p:sldId id="340" r:id="rId27"/>
    <p:sldId id="341" r:id="rId28"/>
    <p:sldId id="348" r:id="rId29"/>
    <p:sldId id="349" r:id="rId30"/>
    <p:sldId id="350" r:id="rId31"/>
    <p:sldId id="356" r:id="rId32"/>
    <p:sldId id="352" r:id="rId33"/>
    <p:sldId id="317" r:id="rId34"/>
    <p:sldId id="320" r:id="rId35"/>
    <p:sldId id="321" r:id="rId36"/>
    <p:sldId id="322" r:id="rId37"/>
    <p:sldId id="305" r:id="rId38"/>
    <p:sldId id="323" r:id="rId39"/>
    <p:sldId id="324" r:id="rId40"/>
    <p:sldId id="325" r:id="rId41"/>
    <p:sldId id="357" r:id="rId42"/>
    <p:sldId id="326" r:id="rId43"/>
    <p:sldId id="358" r:id="rId44"/>
    <p:sldId id="359" r:id="rId45"/>
    <p:sldId id="361" r:id="rId46"/>
    <p:sldId id="327" r:id="rId47"/>
    <p:sldId id="309" r:id="rId48"/>
    <p:sldId id="362" r:id="rId49"/>
    <p:sldId id="296" r:id="rId50"/>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ext>
    <p:ext uri="{2D200454-40CA-4A62-9FC3-DE9A4176ACB9}">
      <p15:notes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06" d="100"/>
          <a:sy n="106" d="100"/>
        </p:scale>
        <p:origin x="-90" y="-270"/>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85" d="100"/>
          <a:sy n="85" d="100"/>
        </p:scale>
        <p:origin x="-3108" y="-78"/>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76DD4BE2-380E-48AB-97FB-450159981419}" type="datetimeFigureOut">
              <a:rPr lang="en-US" smtClean="0"/>
              <a:t>4/30/2015</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9D26B19C-E0AC-47B4-83FB-C8C1A190676E}" type="slidenum">
              <a:rPr lang="en-US" smtClean="0"/>
              <a:t>‹#›</a:t>
            </a:fld>
            <a:endParaRPr lang="en-US"/>
          </a:p>
        </p:txBody>
      </p:sp>
    </p:spTree>
    <p:extLst>
      <p:ext uri="{BB962C8B-B14F-4D97-AF65-F5344CB8AC3E}">
        <p14:creationId xmlns:p14="http://schemas.microsoft.com/office/powerpoint/2010/main" val="26783923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We’re going to try to de-mystify data journalism – otherwise known as computer-assisted reporting or CAR --- and give you a “road map” for working with reporters on data-driven stories. I’m going to try to keep my talking to less than 45 minutes, but I’ll stay and answer questions beyond that. Feel free to interrupt me along the way if you have a question that can’t wait until the end.</a:t>
            </a:r>
            <a:endParaRPr lang="en-US" dirty="0"/>
          </a:p>
        </p:txBody>
      </p:sp>
      <p:sp>
        <p:nvSpPr>
          <p:cNvPr id="4" name="Slide Number Placeholder 3"/>
          <p:cNvSpPr>
            <a:spLocks noGrp="1"/>
          </p:cNvSpPr>
          <p:nvPr>
            <p:ph type="sldNum" sz="quarter" idx="10"/>
          </p:nvPr>
        </p:nvSpPr>
        <p:spPr/>
        <p:txBody>
          <a:bodyPr/>
          <a:lstStyle/>
          <a:p>
            <a:fld id="{9D26B19C-E0AC-47B4-83FB-C8C1A190676E}" type="slidenum">
              <a:rPr lang="en-US" smtClean="0"/>
              <a:t>1</a:t>
            </a:fld>
            <a:endParaRPr lang="en-US"/>
          </a:p>
        </p:txBody>
      </p:sp>
    </p:spTree>
    <p:extLst>
      <p:ext uri="{BB962C8B-B14F-4D97-AF65-F5344CB8AC3E}">
        <p14:creationId xmlns:p14="http://schemas.microsoft.com/office/powerpoint/2010/main" val="37683309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Data is really good at putting events into context and you have probably seen lots and lots of examples of this. This one is from USA Today – they built a database of all “mass killings” and then generated stories and interactives from it to help show that mass killings occur far more often than we realize and that the big events that show up in the news– like Sandy Hook – are pretty rare.</a:t>
            </a:r>
            <a:endParaRPr lang="en-US" dirty="0"/>
          </a:p>
        </p:txBody>
      </p:sp>
      <p:sp>
        <p:nvSpPr>
          <p:cNvPr id="4" name="Slide Number Placeholder 3"/>
          <p:cNvSpPr>
            <a:spLocks noGrp="1"/>
          </p:cNvSpPr>
          <p:nvPr>
            <p:ph type="sldNum" sz="quarter" idx="10"/>
          </p:nvPr>
        </p:nvSpPr>
        <p:spPr/>
        <p:txBody>
          <a:bodyPr/>
          <a:lstStyle/>
          <a:p>
            <a:fld id="{9D26B19C-E0AC-47B4-83FB-C8C1A190676E}" type="slidenum">
              <a:rPr lang="en-US" smtClean="0"/>
              <a:t>10</a:t>
            </a:fld>
            <a:endParaRPr lang="en-US"/>
          </a:p>
        </p:txBody>
      </p:sp>
    </p:spTree>
    <p:extLst>
      <p:ext uri="{BB962C8B-B14F-4D97-AF65-F5344CB8AC3E}">
        <p14:creationId xmlns:p14="http://schemas.microsoft.com/office/powerpoint/2010/main" val="14578282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we’ve just discussed, getting detailed data can be really helpful for the reporting and result in much better stories – but it also gives us a better opportunity to engage readers. We can put that data online and let readers find their own stories. </a:t>
            </a:r>
            <a:endParaRPr lang="en-US" dirty="0" smtClean="0"/>
          </a:p>
          <a:p>
            <a:endParaRPr lang="en-US" dirty="0" smtClean="0"/>
          </a:p>
          <a:p>
            <a:r>
              <a:rPr lang="en-US" dirty="0" smtClean="0"/>
              <a:t>Here’s an example from the Young and Armed project  that allows readers to explore details about each of the young people killed by gun violence in Minnesota.</a:t>
            </a:r>
            <a:endParaRPr lang="en-US" dirty="0"/>
          </a:p>
          <a:p>
            <a:endParaRPr lang="en-US" dirty="0" smtClean="0"/>
          </a:p>
          <a:p>
            <a:endParaRPr lang="en-US" dirty="0"/>
          </a:p>
          <a:p>
            <a:r>
              <a:rPr lang="en-US" dirty="0" smtClean="0"/>
              <a:t>For </a:t>
            </a:r>
            <a:r>
              <a:rPr lang="en-US" dirty="0" smtClean="0"/>
              <a:t>example, a lot of news organizations have created interactive crime maps/graphics like this one from the Chicago Tribune. It gets updated regularly and readers can see broad trends, then zoom in on their specific neighborhoods and see specific incidents. </a:t>
            </a:r>
            <a:endParaRPr lang="en-US" dirty="0"/>
          </a:p>
        </p:txBody>
      </p:sp>
      <p:sp>
        <p:nvSpPr>
          <p:cNvPr id="4" name="Slide Number Placeholder 3"/>
          <p:cNvSpPr>
            <a:spLocks noGrp="1"/>
          </p:cNvSpPr>
          <p:nvPr>
            <p:ph type="sldNum" sz="quarter" idx="10"/>
          </p:nvPr>
        </p:nvSpPr>
        <p:spPr/>
        <p:txBody>
          <a:bodyPr/>
          <a:lstStyle/>
          <a:p>
            <a:fld id="{9D26B19C-E0AC-47B4-83FB-C8C1A190676E}" type="slidenum">
              <a:rPr lang="en-US" smtClean="0"/>
              <a:t>11</a:t>
            </a:fld>
            <a:endParaRPr lang="en-US"/>
          </a:p>
        </p:txBody>
      </p:sp>
    </p:spTree>
    <p:extLst>
      <p:ext uri="{BB962C8B-B14F-4D97-AF65-F5344CB8AC3E}">
        <p14:creationId xmlns:p14="http://schemas.microsoft.com/office/powerpoint/2010/main" val="11863975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part of that same Young and Unarmed project, we also had this interactive that overlays youth homicides with concentrations of gun seizures--  It walks readers through some key points, but then they can find more information about each of the homicides by clicking on the dots. It’s quite apparent that the majority of these homicides occur in areas where there is a lot of guns seized by police – although those two factors are very intertwined so it’s sort of a chicken and egg situation.</a:t>
            </a:r>
            <a:endParaRPr lang="en-US" dirty="0"/>
          </a:p>
        </p:txBody>
      </p:sp>
      <p:sp>
        <p:nvSpPr>
          <p:cNvPr id="4" name="Slide Number Placeholder 3"/>
          <p:cNvSpPr>
            <a:spLocks noGrp="1"/>
          </p:cNvSpPr>
          <p:nvPr>
            <p:ph type="sldNum" sz="quarter" idx="10"/>
          </p:nvPr>
        </p:nvSpPr>
        <p:spPr/>
        <p:txBody>
          <a:bodyPr/>
          <a:lstStyle/>
          <a:p>
            <a:fld id="{9D26B19C-E0AC-47B4-83FB-C8C1A190676E}" type="slidenum">
              <a:rPr lang="en-US" smtClean="0"/>
              <a:t>12</a:t>
            </a:fld>
            <a:endParaRPr lang="en-US"/>
          </a:p>
        </p:txBody>
      </p:sp>
    </p:spTree>
    <p:extLst>
      <p:ext uri="{BB962C8B-B14F-4D97-AF65-F5344CB8AC3E}">
        <p14:creationId xmlns:p14="http://schemas.microsoft.com/office/powerpoint/2010/main" val="16172100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Before we get too much farther, I’d like to take some time to just talk about what I mean when I use the word “data.”</a:t>
            </a:r>
            <a:endParaRPr lang="en-US" dirty="0"/>
          </a:p>
        </p:txBody>
      </p:sp>
      <p:sp>
        <p:nvSpPr>
          <p:cNvPr id="4" name="Slide Number Placeholder 3"/>
          <p:cNvSpPr>
            <a:spLocks noGrp="1"/>
          </p:cNvSpPr>
          <p:nvPr>
            <p:ph type="sldNum" sz="quarter" idx="10"/>
          </p:nvPr>
        </p:nvSpPr>
        <p:spPr/>
        <p:txBody>
          <a:bodyPr/>
          <a:lstStyle/>
          <a:p>
            <a:fld id="{9D26B19C-E0AC-47B4-83FB-C8C1A190676E}" type="slidenum">
              <a:rPr lang="en-US" smtClean="0"/>
              <a:t>13</a:t>
            </a:fld>
            <a:endParaRPr lang="en-US"/>
          </a:p>
        </p:txBody>
      </p:sp>
    </p:spTree>
    <p:extLst>
      <p:ext uri="{BB962C8B-B14F-4D97-AF65-F5344CB8AC3E}">
        <p14:creationId xmlns:p14="http://schemas.microsoft.com/office/powerpoint/2010/main" val="4817977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We’re all very accustomed to data like this –  a summary or aggregate.  Officially, though, this is “information” that was generated from data. </a:t>
            </a:r>
          </a:p>
          <a:p>
            <a:endParaRPr lang="en-US" dirty="0"/>
          </a:p>
          <a:p>
            <a:r>
              <a:rPr lang="en-US" dirty="0" smtClean="0"/>
              <a:t>Still there are times when we can only get aggregate or summary information– data from schools is one of the best examples. We can’t get records showing how each student did on their standardized tests, but we can get an aggregate for groups of students (all black students in one grade in one school, for example). </a:t>
            </a:r>
          </a:p>
          <a:p>
            <a:endParaRPr lang="en-US" dirty="0"/>
          </a:p>
          <a:p>
            <a:endParaRPr lang="en-US" dirty="0"/>
          </a:p>
        </p:txBody>
      </p:sp>
      <p:sp>
        <p:nvSpPr>
          <p:cNvPr id="4" name="Slide Number Placeholder 3"/>
          <p:cNvSpPr>
            <a:spLocks noGrp="1"/>
          </p:cNvSpPr>
          <p:nvPr>
            <p:ph type="sldNum" sz="quarter" idx="10"/>
          </p:nvPr>
        </p:nvSpPr>
        <p:spPr/>
        <p:txBody>
          <a:bodyPr/>
          <a:lstStyle/>
          <a:p>
            <a:fld id="{9D26B19C-E0AC-47B4-83FB-C8C1A190676E}" type="slidenum">
              <a:rPr lang="en-US" smtClean="0"/>
              <a:t>14</a:t>
            </a:fld>
            <a:endParaRPr lang="en-US"/>
          </a:p>
        </p:txBody>
      </p:sp>
    </p:spTree>
    <p:extLst>
      <p:ext uri="{BB962C8B-B14F-4D97-AF65-F5344CB8AC3E}">
        <p14:creationId xmlns:p14="http://schemas.microsoft.com/office/powerpoint/2010/main" val="3333119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questions that you can ask aggregate data will be restricted by the amount of information you’re provided.</a:t>
            </a:r>
          </a:p>
          <a:p>
            <a:endParaRPr lang="en-US" dirty="0"/>
          </a:p>
          <a:p>
            <a:r>
              <a:rPr lang="en-US" dirty="0" smtClean="0"/>
              <a:t>This police data is very limited. In fact, the answers to our questions are already there – we don’t need to do any of our own analysis (although we might want to check their math)</a:t>
            </a:r>
          </a:p>
          <a:p>
            <a:endParaRPr lang="en-US" dirty="0"/>
          </a:p>
          <a:p>
            <a:endParaRPr lang="en-US" dirty="0" smtClean="0"/>
          </a:p>
          <a:p>
            <a:endParaRPr lang="en-US" dirty="0"/>
          </a:p>
          <a:p>
            <a:endParaRPr lang="en-US" dirty="0"/>
          </a:p>
        </p:txBody>
      </p:sp>
      <p:sp>
        <p:nvSpPr>
          <p:cNvPr id="4" name="Slide Number Placeholder 3"/>
          <p:cNvSpPr>
            <a:spLocks noGrp="1"/>
          </p:cNvSpPr>
          <p:nvPr>
            <p:ph type="sldNum" sz="quarter" idx="10"/>
          </p:nvPr>
        </p:nvSpPr>
        <p:spPr/>
        <p:txBody>
          <a:bodyPr/>
          <a:lstStyle/>
          <a:p>
            <a:fld id="{9D26B19C-E0AC-47B4-83FB-C8C1A190676E}" type="slidenum">
              <a:rPr lang="en-US" smtClean="0"/>
              <a:t>15</a:t>
            </a:fld>
            <a:endParaRPr lang="en-US"/>
          </a:p>
        </p:txBody>
      </p:sp>
    </p:spTree>
    <p:extLst>
      <p:ext uri="{BB962C8B-B14F-4D97-AF65-F5344CB8AC3E}">
        <p14:creationId xmlns:p14="http://schemas.microsoft.com/office/powerpoint/2010/main" val="23381170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aggregate data that is more complex – such as this one – offers more opportunity for questions.</a:t>
            </a:r>
          </a:p>
          <a:p>
            <a:endParaRPr lang="en-US" dirty="0"/>
          </a:p>
          <a:p>
            <a:r>
              <a:rPr lang="en-US" dirty="0" smtClean="0"/>
              <a:t>This is enrollment data – by “special populations” – for all schools in the state. I’ve zoomed in on some Minneapolis schools. You’ll see that there is one record for each grade, plus a record that combines all grades. Then it shows the number of students on free lunch, reduced price lunch, limited English proficiency, special education, etc. We could use this data to find which schools have the highest concentration of poor students. Or we can get multiple years of this same data and see which schools have had the greatest increase or decrease. </a:t>
            </a:r>
          </a:p>
          <a:p>
            <a:endParaRPr lang="en-US" dirty="0"/>
          </a:p>
          <a:p>
            <a:r>
              <a:rPr lang="en-US" dirty="0" smtClean="0"/>
              <a:t>Or we could do this same analysis but at the district level, rather than school level.</a:t>
            </a:r>
            <a:endParaRPr lang="en-US" dirty="0"/>
          </a:p>
        </p:txBody>
      </p:sp>
      <p:sp>
        <p:nvSpPr>
          <p:cNvPr id="4" name="Slide Number Placeholder 3"/>
          <p:cNvSpPr>
            <a:spLocks noGrp="1"/>
          </p:cNvSpPr>
          <p:nvPr>
            <p:ph type="sldNum" sz="quarter" idx="10"/>
          </p:nvPr>
        </p:nvSpPr>
        <p:spPr/>
        <p:txBody>
          <a:bodyPr/>
          <a:lstStyle/>
          <a:p>
            <a:fld id="{9D26B19C-E0AC-47B4-83FB-C8C1A190676E}" type="slidenum">
              <a:rPr lang="en-US" smtClean="0"/>
              <a:t>16</a:t>
            </a:fld>
            <a:endParaRPr lang="en-US"/>
          </a:p>
        </p:txBody>
      </p:sp>
    </p:spTree>
    <p:extLst>
      <p:ext uri="{BB962C8B-B14F-4D97-AF65-F5344CB8AC3E}">
        <p14:creationId xmlns:p14="http://schemas.microsoft.com/office/powerpoint/2010/main" val="18863608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in situations where we are not restricted by privacy laws, we should always try to get as detailed data as we can – this is what is called “raw data.” </a:t>
            </a:r>
          </a:p>
          <a:p>
            <a:endParaRPr lang="en-US" dirty="0" smtClean="0"/>
          </a:p>
          <a:p>
            <a:r>
              <a:rPr lang="en-US" dirty="0" smtClean="0"/>
              <a:t>Raw data is what is used to generate those summary charts, like the police UCR report one we just looked at. </a:t>
            </a:r>
          </a:p>
          <a:p>
            <a:endParaRPr lang="en-US" dirty="0" smtClean="0"/>
          </a:p>
          <a:p>
            <a:r>
              <a:rPr lang="en-US" dirty="0" smtClean="0"/>
              <a:t>This is from the St. Paul police and shows one record for each incident. It shows where it occurred by an address, the neighborhood and the police district; It has the  date and time it was reported, the type of incident and whether it resulted in a report.</a:t>
            </a:r>
            <a:endParaRPr lang="en-US" dirty="0"/>
          </a:p>
        </p:txBody>
      </p:sp>
      <p:sp>
        <p:nvSpPr>
          <p:cNvPr id="4" name="Slide Number Placeholder 3"/>
          <p:cNvSpPr>
            <a:spLocks noGrp="1"/>
          </p:cNvSpPr>
          <p:nvPr>
            <p:ph type="sldNum" sz="quarter" idx="10"/>
          </p:nvPr>
        </p:nvSpPr>
        <p:spPr/>
        <p:txBody>
          <a:bodyPr/>
          <a:lstStyle/>
          <a:p>
            <a:fld id="{9D26B19C-E0AC-47B4-83FB-C8C1A190676E}" type="slidenum">
              <a:rPr lang="en-US" smtClean="0"/>
              <a:t>17</a:t>
            </a:fld>
            <a:endParaRPr lang="en-US"/>
          </a:p>
        </p:txBody>
      </p:sp>
    </p:spTree>
    <p:extLst>
      <p:ext uri="{BB962C8B-B14F-4D97-AF65-F5344CB8AC3E}">
        <p14:creationId xmlns:p14="http://schemas.microsoft.com/office/powerpoint/2010/main" val="37743597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now we have lots of questions we can ask.  Not only can we generate the same kind of summary report, but we can go off in other directions.</a:t>
            </a:r>
          </a:p>
          <a:p>
            <a:endParaRPr lang="en-US" dirty="0"/>
          </a:p>
          <a:p>
            <a:r>
              <a:rPr lang="en-US" dirty="0" smtClean="0"/>
              <a:t>We could match this data up to another dataset that has addresses for all the schools in the city and see how often reports are taken there. </a:t>
            </a:r>
            <a:endParaRPr lang="en-US" dirty="0"/>
          </a:p>
          <a:p>
            <a:endParaRPr lang="en-US" dirty="0" smtClean="0"/>
          </a:p>
          <a:p>
            <a:r>
              <a:rPr lang="en-US" dirty="0" smtClean="0"/>
              <a:t>We can compare neighborhoods  -- is gun violence increasing faster in one neighborhood than another?</a:t>
            </a:r>
          </a:p>
          <a:p>
            <a:endParaRPr lang="en-US" dirty="0"/>
          </a:p>
          <a:p>
            <a:r>
              <a:rPr lang="en-US" dirty="0" smtClean="0"/>
              <a:t>We can look at more detail – instead of just knowing that there were 6800-ish thefts in 2010, we can see what kinds of thefts (items from cars? shoplifting? </a:t>
            </a:r>
            <a:r>
              <a:rPr lang="en-US" dirty="0" err="1" smtClean="0"/>
              <a:t>etc</a:t>
            </a:r>
            <a:r>
              <a:rPr lang="en-US" dirty="0" smtClean="0"/>
              <a:t>) and where it’s occurring most.</a:t>
            </a:r>
            <a:endParaRPr lang="en-US" dirty="0"/>
          </a:p>
        </p:txBody>
      </p:sp>
      <p:sp>
        <p:nvSpPr>
          <p:cNvPr id="4" name="Slide Number Placeholder 3"/>
          <p:cNvSpPr>
            <a:spLocks noGrp="1"/>
          </p:cNvSpPr>
          <p:nvPr>
            <p:ph type="sldNum" sz="quarter" idx="10"/>
          </p:nvPr>
        </p:nvSpPr>
        <p:spPr/>
        <p:txBody>
          <a:bodyPr/>
          <a:lstStyle/>
          <a:p>
            <a:fld id="{9D26B19C-E0AC-47B4-83FB-C8C1A190676E}" type="slidenum">
              <a:rPr lang="en-US" smtClean="0"/>
              <a:t>18</a:t>
            </a:fld>
            <a:endParaRPr lang="en-US"/>
          </a:p>
        </p:txBody>
      </p:sp>
    </p:spTree>
    <p:extLst>
      <p:ext uri="{BB962C8B-B14F-4D97-AF65-F5344CB8AC3E}">
        <p14:creationId xmlns:p14="http://schemas.microsoft.com/office/powerpoint/2010/main" val="1624195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can turn just about anything into data. At the Pioneer Press, we built a database of stories that the Family reporter had written and then turned it into an interactive map that parents could use to find cool things to do with their kids. </a:t>
            </a:r>
            <a:endParaRPr lang="en-US" dirty="0"/>
          </a:p>
        </p:txBody>
      </p:sp>
      <p:sp>
        <p:nvSpPr>
          <p:cNvPr id="4" name="Slide Number Placeholder 3"/>
          <p:cNvSpPr>
            <a:spLocks noGrp="1"/>
          </p:cNvSpPr>
          <p:nvPr>
            <p:ph type="sldNum" sz="quarter" idx="10"/>
          </p:nvPr>
        </p:nvSpPr>
        <p:spPr/>
        <p:txBody>
          <a:bodyPr/>
          <a:lstStyle/>
          <a:p>
            <a:fld id="{9D26B19C-E0AC-47B4-83FB-C8C1A190676E}" type="slidenum">
              <a:rPr lang="en-US" smtClean="0"/>
              <a:t>19</a:t>
            </a:fld>
            <a:endParaRPr lang="en-US"/>
          </a:p>
        </p:txBody>
      </p:sp>
    </p:spTree>
    <p:extLst>
      <p:ext uri="{BB962C8B-B14F-4D97-AF65-F5344CB8AC3E}">
        <p14:creationId xmlns:p14="http://schemas.microsoft.com/office/powerpoint/2010/main" val="28857318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is data journalism? Otherwise known as “computer-assisted reporting”</a:t>
            </a:r>
          </a:p>
          <a:p>
            <a:r>
              <a:rPr lang="en-US" dirty="0" smtClean="0"/>
              <a:t/>
            </a:r>
            <a:br>
              <a:rPr lang="en-US" dirty="0" smtClean="0"/>
            </a:br>
            <a:r>
              <a:rPr lang="en-US" dirty="0" smtClean="0"/>
              <a:t>The primary definition of data journalism is when we are doing our own analysis of data – not relying on something produced by someone else. This analysis might be the focal point of a story or might be the only reason a story is possible. Or it might just provide some context or support for a story.</a:t>
            </a:r>
          </a:p>
          <a:p>
            <a:endParaRPr lang="en-US" dirty="0"/>
          </a:p>
          <a:p>
            <a:r>
              <a:rPr lang="en-US" dirty="0" smtClean="0"/>
              <a:t>A secondary definition – that has developed over the last half dozen years or so – includes the various digital products we can develop from data, such as interactive maps or graphics. These are sometimes called visualizations or news apps. </a:t>
            </a:r>
            <a:endParaRPr lang="en-US" dirty="0"/>
          </a:p>
          <a:p>
            <a:endParaRPr lang="en-US" dirty="0"/>
          </a:p>
          <a:p>
            <a:r>
              <a:rPr lang="en-US" dirty="0" smtClean="0"/>
              <a:t>What is NOT data journalism?</a:t>
            </a:r>
          </a:p>
          <a:p>
            <a:r>
              <a:rPr lang="en-US" dirty="0" smtClean="0"/>
              <a:t>Looking up a single number or a few pieces of information from an online database. Or asking a source for summary data  -- such as the total number of complaints against a police officer or the number of times OSHA inspected a local business.</a:t>
            </a:r>
          </a:p>
          <a:p>
            <a:endParaRPr lang="en-US" dirty="0"/>
          </a:p>
          <a:p>
            <a:r>
              <a:rPr lang="en-US" dirty="0" smtClean="0"/>
              <a:t>Let’s look at a few examples....big and small </a:t>
            </a:r>
            <a:endParaRPr lang="en-US" dirty="0"/>
          </a:p>
        </p:txBody>
      </p:sp>
      <p:sp>
        <p:nvSpPr>
          <p:cNvPr id="4" name="Slide Number Placeholder 3"/>
          <p:cNvSpPr>
            <a:spLocks noGrp="1"/>
          </p:cNvSpPr>
          <p:nvPr>
            <p:ph type="sldNum" sz="quarter" idx="10"/>
          </p:nvPr>
        </p:nvSpPr>
        <p:spPr/>
        <p:txBody>
          <a:bodyPr/>
          <a:lstStyle/>
          <a:p>
            <a:fld id="{9D26B19C-E0AC-47B4-83FB-C8C1A190676E}" type="slidenum">
              <a:rPr lang="en-US" smtClean="0"/>
              <a:t>2</a:t>
            </a:fld>
            <a:endParaRPr lang="en-US"/>
          </a:p>
        </p:txBody>
      </p:sp>
    </p:spTree>
    <p:extLst>
      <p:ext uri="{BB962C8B-B14F-4D97-AF65-F5344CB8AC3E}">
        <p14:creationId xmlns:p14="http://schemas.microsoft.com/office/powerpoint/2010/main" val="26218071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“Data” doesn’t have to start out in rows and columns. NY Times reporter Derek Willis keeps a database of every congressional press release (he scrapes them from the Web) and then he can tap it for various things now and then. Last year as the Ebola crisis was hot news, he wondered what the press releases had to say about Ebola....and his data showed that the discussion among the Congressmen had heated up at pretty much the same pace as the news coverage.</a:t>
            </a:r>
            <a:endParaRPr lang="en-US" dirty="0"/>
          </a:p>
        </p:txBody>
      </p:sp>
      <p:sp>
        <p:nvSpPr>
          <p:cNvPr id="4" name="Slide Number Placeholder 3"/>
          <p:cNvSpPr>
            <a:spLocks noGrp="1"/>
          </p:cNvSpPr>
          <p:nvPr>
            <p:ph type="sldNum" sz="quarter" idx="10"/>
          </p:nvPr>
        </p:nvSpPr>
        <p:spPr/>
        <p:txBody>
          <a:bodyPr/>
          <a:lstStyle/>
          <a:p>
            <a:fld id="{9D26B19C-E0AC-47B4-83FB-C8C1A190676E}" type="slidenum">
              <a:rPr lang="en-US" smtClean="0"/>
              <a:t>20</a:t>
            </a:fld>
            <a:endParaRPr lang="en-US"/>
          </a:p>
        </p:txBody>
      </p:sp>
    </p:spTree>
    <p:extLst>
      <p:ext uri="{BB962C8B-B14F-4D97-AF65-F5344CB8AC3E}">
        <p14:creationId xmlns:p14="http://schemas.microsoft.com/office/powerpoint/2010/main" val="34857490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#1 thing to take away from this session is that you – and your reporters – should be treating data the same way you treat human sources. </a:t>
            </a:r>
            <a:endParaRPr lang="en-US" dirty="0"/>
          </a:p>
        </p:txBody>
      </p:sp>
      <p:sp>
        <p:nvSpPr>
          <p:cNvPr id="4" name="Slide Number Placeholder 3"/>
          <p:cNvSpPr>
            <a:spLocks noGrp="1"/>
          </p:cNvSpPr>
          <p:nvPr>
            <p:ph type="sldNum" sz="quarter" idx="10"/>
          </p:nvPr>
        </p:nvSpPr>
        <p:spPr/>
        <p:txBody>
          <a:bodyPr/>
          <a:lstStyle/>
          <a:p>
            <a:fld id="{9D26B19C-E0AC-47B4-83FB-C8C1A190676E}" type="slidenum">
              <a:rPr lang="en-US" smtClean="0"/>
              <a:t>21</a:t>
            </a:fld>
            <a:endParaRPr lang="en-US"/>
          </a:p>
        </p:txBody>
      </p:sp>
    </p:spTree>
    <p:extLst>
      <p:ext uri="{BB962C8B-B14F-4D97-AF65-F5344CB8AC3E}">
        <p14:creationId xmlns:p14="http://schemas.microsoft.com/office/powerpoint/2010/main" val="21735596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best thing you can do to backstop your reporter on a story involving data analysis is to ask the same questions you would when they have a new source </a:t>
            </a:r>
          </a:p>
          <a:p>
            <a:endParaRPr lang="en-US" dirty="0"/>
          </a:p>
          <a:p>
            <a:r>
              <a:rPr lang="en-US" dirty="0" smtClean="0"/>
              <a:t>especially – is this source reliable? and how do you know that?</a:t>
            </a:r>
            <a:endParaRPr lang="en-US" dirty="0"/>
          </a:p>
        </p:txBody>
      </p:sp>
      <p:sp>
        <p:nvSpPr>
          <p:cNvPr id="4" name="Slide Number Placeholder 3"/>
          <p:cNvSpPr>
            <a:spLocks noGrp="1"/>
          </p:cNvSpPr>
          <p:nvPr>
            <p:ph type="sldNum" sz="quarter" idx="10"/>
          </p:nvPr>
        </p:nvSpPr>
        <p:spPr/>
        <p:txBody>
          <a:bodyPr/>
          <a:lstStyle/>
          <a:p>
            <a:fld id="{9D26B19C-E0AC-47B4-83FB-C8C1A190676E}" type="slidenum">
              <a:rPr lang="en-US" smtClean="0"/>
              <a:t>22</a:t>
            </a:fld>
            <a:endParaRPr lang="en-US"/>
          </a:p>
        </p:txBody>
      </p:sp>
    </p:spTree>
    <p:extLst>
      <p:ext uri="{BB962C8B-B14F-4D97-AF65-F5344CB8AC3E}">
        <p14:creationId xmlns:p14="http://schemas.microsoft.com/office/powerpoint/2010/main" val="6787692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talking to humans, you might get a wrong answer if you phrase your question in a way that they don’t quite understand. Data works the same way – the difference is that you are asking your question in “computer speak”, so it’s much easier for us to trip up – since that’s not our native tongue. To get around this, it’s a really good idea to ask lots and lots of questions – framed in different ways. Luckily, data will sit and answer questions for hours and hours on end, without getting annoyed by you.</a:t>
            </a:r>
            <a:endParaRPr lang="en-US" dirty="0"/>
          </a:p>
        </p:txBody>
      </p:sp>
      <p:sp>
        <p:nvSpPr>
          <p:cNvPr id="4" name="Slide Number Placeholder 3"/>
          <p:cNvSpPr>
            <a:spLocks noGrp="1"/>
          </p:cNvSpPr>
          <p:nvPr>
            <p:ph type="sldNum" sz="quarter" idx="10"/>
          </p:nvPr>
        </p:nvSpPr>
        <p:spPr/>
        <p:txBody>
          <a:bodyPr/>
          <a:lstStyle/>
          <a:p>
            <a:fld id="{9D26B19C-E0AC-47B4-83FB-C8C1A190676E}" type="slidenum">
              <a:rPr lang="en-US" smtClean="0"/>
              <a:t>23</a:t>
            </a:fld>
            <a:endParaRPr lang="en-US"/>
          </a:p>
        </p:txBody>
      </p:sp>
    </p:spTree>
    <p:extLst>
      <p:ext uri="{BB962C8B-B14F-4D97-AF65-F5344CB8AC3E}">
        <p14:creationId xmlns:p14="http://schemas.microsoft.com/office/powerpoint/2010/main" val="125800281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with human sources ,we sometimes get led to believe something might be true, but our gut says maybe it’s not. </a:t>
            </a:r>
          </a:p>
          <a:p>
            <a:endParaRPr lang="en-US" dirty="0"/>
          </a:p>
          <a:p>
            <a:r>
              <a:rPr lang="en-US" dirty="0" smtClean="0"/>
              <a:t>There are all kinds of ways your analysis results can end up with big outliers or unusual results – and the majority of the time it’s either the result of faulty data to begin with or some error in the analysis. But we can prevent publishing something incorrect or out of context by following the same rules we use with human sources --- checking our results against other sources and looking for ways to disprove the results.</a:t>
            </a:r>
            <a:endParaRPr lang="en-US" dirty="0"/>
          </a:p>
        </p:txBody>
      </p:sp>
      <p:sp>
        <p:nvSpPr>
          <p:cNvPr id="4" name="Slide Number Placeholder 3"/>
          <p:cNvSpPr>
            <a:spLocks noGrp="1"/>
          </p:cNvSpPr>
          <p:nvPr>
            <p:ph type="sldNum" sz="quarter" idx="10"/>
          </p:nvPr>
        </p:nvSpPr>
        <p:spPr/>
        <p:txBody>
          <a:bodyPr/>
          <a:lstStyle/>
          <a:p>
            <a:fld id="{9D26B19C-E0AC-47B4-83FB-C8C1A190676E}" type="slidenum">
              <a:rPr lang="en-US" smtClean="0"/>
              <a:t>24</a:t>
            </a:fld>
            <a:endParaRPr lang="en-US"/>
          </a:p>
        </p:txBody>
      </p:sp>
    </p:spTree>
    <p:extLst>
      <p:ext uri="{BB962C8B-B14F-4D97-AF65-F5344CB8AC3E}">
        <p14:creationId xmlns:p14="http://schemas.microsoft.com/office/powerpoint/2010/main" val="12788249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Like people, we have to approach data analysis with the understanding that the only answers we’re going to get are ones that the data has the “knowledge” to answer. If something is not in the data you request, you might not be able to get the answer you want. </a:t>
            </a:r>
          </a:p>
          <a:p>
            <a:endParaRPr lang="en-US" dirty="0" smtClean="0"/>
          </a:p>
          <a:p>
            <a:r>
              <a:rPr lang="en-US" dirty="0" smtClean="0"/>
              <a:t>Several years ago, a reporter at the </a:t>
            </a:r>
            <a:r>
              <a:rPr lang="en-US" dirty="0" err="1" smtClean="0"/>
              <a:t>PiPress</a:t>
            </a:r>
            <a:r>
              <a:rPr lang="en-US" dirty="0" smtClean="0"/>
              <a:t> asked for data on foster care homes that had had their licenses suspended or revoked. She asked that the data include the reason the license was pulled. DHS kind of freaked out on us. We got their data people to have a phone conference with us and then they explained that their database doesn’t include the reason – that information only existed in their paper records. The database was essentially an index of their paper records.</a:t>
            </a:r>
            <a:endParaRPr lang="en-US" dirty="0"/>
          </a:p>
        </p:txBody>
      </p:sp>
      <p:sp>
        <p:nvSpPr>
          <p:cNvPr id="4" name="Slide Number Placeholder 3"/>
          <p:cNvSpPr>
            <a:spLocks noGrp="1"/>
          </p:cNvSpPr>
          <p:nvPr>
            <p:ph type="sldNum" sz="quarter" idx="10"/>
          </p:nvPr>
        </p:nvSpPr>
        <p:spPr/>
        <p:txBody>
          <a:bodyPr/>
          <a:lstStyle/>
          <a:p>
            <a:fld id="{9D26B19C-E0AC-47B4-83FB-C8C1A190676E}" type="slidenum">
              <a:rPr lang="en-US" smtClean="0"/>
              <a:t>25</a:t>
            </a:fld>
            <a:endParaRPr lang="en-US"/>
          </a:p>
        </p:txBody>
      </p:sp>
    </p:spTree>
    <p:extLst>
      <p:ext uri="{BB962C8B-B14F-4D97-AF65-F5344CB8AC3E}">
        <p14:creationId xmlns:p14="http://schemas.microsoft.com/office/powerpoint/2010/main" val="325478985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analysis and reporting phase of the story should be one – with the reporter going back and forth between data and human sources. Oftentimes, the humans will lead the reporter to something in the data that they hadn’t thought to look for before.</a:t>
            </a:r>
            <a:endParaRPr lang="en-US" dirty="0"/>
          </a:p>
        </p:txBody>
      </p:sp>
      <p:sp>
        <p:nvSpPr>
          <p:cNvPr id="4" name="Slide Number Placeholder 3"/>
          <p:cNvSpPr>
            <a:spLocks noGrp="1"/>
          </p:cNvSpPr>
          <p:nvPr>
            <p:ph type="sldNum" sz="quarter" idx="10"/>
          </p:nvPr>
        </p:nvSpPr>
        <p:spPr/>
        <p:txBody>
          <a:bodyPr/>
          <a:lstStyle/>
          <a:p>
            <a:fld id="{9D26B19C-E0AC-47B4-83FB-C8C1A190676E}" type="slidenum">
              <a:rPr lang="en-US" smtClean="0"/>
              <a:t>26</a:t>
            </a:fld>
            <a:endParaRPr lang="en-US"/>
          </a:p>
        </p:txBody>
      </p:sp>
    </p:spTree>
    <p:extLst>
      <p:ext uri="{BB962C8B-B14F-4D97-AF65-F5344CB8AC3E}">
        <p14:creationId xmlns:p14="http://schemas.microsoft.com/office/powerpoint/2010/main" val="121250125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 people who will know the topic or the particular dataset better than we do and it’s crucial that we get their feedback on our analysis. If they question our analysis, even slightly, it’s important to go back and review our work, if not re-do it altogether.  A key part of your job is to make sure the reporter has consulted one or more people and shown them the results. </a:t>
            </a:r>
            <a:endParaRPr lang="en-US" dirty="0"/>
          </a:p>
        </p:txBody>
      </p:sp>
      <p:sp>
        <p:nvSpPr>
          <p:cNvPr id="4" name="Slide Number Placeholder 3"/>
          <p:cNvSpPr>
            <a:spLocks noGrp="1"/>
          </p:cNvSpPr>
          <p:nvPr>
            <p:ph type="sldNum" sz="quarter" idx="10"/>
          </p:nvPr>
        </p:nvSpPr>
        <p:spPr/>
        <p:txBody>
          <a:bodyPr/>
          <a:lstStyle/>
          <a:p>
            <a:fld id="{9D26B19C-E0AC-47B4-83FB-C8C1A190676E}" type="slidenum">
              <a:rPr lang="en-US" smtClean="0"/>
              <a:t>27</a:t>
            </a:fld>
            <a:endParaRPr lang="en-US"/>
          </a:p>
        </p:txBody>
      </p:sp>
    </p:spTree>
    <p:extLst>
      <p:ext uri="{BB962C8B-B14F-4D97-AF65-F5344CB8AC3E}">
        <p14:creationId xmlns:p14="http://schemas.microsoft.com/office/powerpoint/2010/main" val="269247324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turn our attention to some more specific things you can do to foster data-driven journalism in the newsroom and support your reporters when they are doing data-driven stories.</a:t>
            </a:r>
            <a:endParaRPr lang="en-US" dirty="0"/>
          </a:p>
        </p:txBody>
      </p:sp>
      <p:sp>
        <p:nvSpPr>
          <p:cNvPr id="4" name="Slide Number Placeholder 3"/>
          <p:cNvSpPr>
            <a:spLocks noGrp="1"/>
          </p:cNvSpPr>
          <p:nvPr>
            <p:ph type="sldNum" sz="quarter" idx="10"/>
          </p:nvPr>
        </p:nvSpPr>
        <p:spPr/>
        <p:txBody>
          <a:bodyPr/>
          <a:lstStyle/>
          <a:p>
            <a:fld id="{9D26B19C-E0AC-47B4-83FB-C8C1A190676E}" type="slidenum">
              <a:rPr lang="en-US" smtClean="0"/>
              <a:t>28</a:t>
            </a:fld>
            <a:endParaRPr lang="en-US"/>
          </a:p>
        </p:txBody>
      </p:sp>
    </p:spTree>
    <p:extLst>
      <p:ext uri="{BB962C8B-B14F-4D97-AF65-F5344CB8AC3E}">
        <p14:creationId xmlns:p14="http://schemas.microsoft.com/office/powerpoint/2010/main" val="246864213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Since we’re thinking about data in the same way we think about human sources, it’s a really good idea for reporters to develop these sources on their beat in much the same way.</a:t>
            </a:r>
          </a:p>
          <a:p>
            <a:endParaRPr lang="en-US" dirty="0"/>
          </a:p>
          <a:p>
            <a:r>
              <a:rPr lang="en-US" dirty="0" smtClean="0"/>
              <a:t>Reporters should spend time finding the various data sources that exist on their beat, request a copy of the data and “take the data out for coffee” so-to-speak, to get to know what’s in there and what they might be able to use it for down the road. </a:t>
            </a:r>
          </a:p>
          <a:p>
            <a:r>
              <a:rPr lang="en-US" dirty="0"/>
              <a:t/>
            </a:r>
            <a:br>
              <a:rPr lang="en-US" dirty="0"/>
            </a:br>
            <a:r>
              <a:rPr lang="en-US" dirty="0" smtClean="0"/>
              <a:t>It might also be possible to find a basic – or what I call a “minimum” – story based on the data, helping readers understand something. For example, education reporters might spend some time perusing the enrollment data we looked at a few minutes ago and then do a quick story on which schools or districts have seen the greatest increase in the percentage of students on free or reduced price lunch.</a:t>
            </a:r>
          </a:p>
          <a:p>
            <a:endParaRPr lang="en-US" dirty="0"/>
          </a:p>
          <a:p>
            <a:r>
              <a:rPr lang="en-US" dirty="0" smtClean="0"/>
              <a:t>Once you have at least a basic understanding of a database , then the reporter will be in a much, much better position to use that data for a story later --- especially if it’s a situation where you have to turn it around quickly. Oftentimes the most time-consuming part of a data analysis is understanding the data in the first place.</a:t>
            </a:r>
          </a:p>
          <a:p>
            <a:endParaRPr lang="en-US" dirty="0"/>
          </a:p>
          <a:p>
            <a:endParaRPr lang="en-US" dirty="0"/>
          </a:p>
        </p:txBody>
      </p:sp>
      <p:sp>
        <p:nvSpPr>
          <p:cNvPr id="4" name="Slide Number Placeholder 3"/>
          <p:cNvSpPr>
            <a:spLocks noGrp="1"/>
          </p:cNvSpPr>
          <p:nvPr>
            <p:ph type="sldNum" sz="quarter" idx="10"/>
          </p:nvPr>
        </p:nvSpPr>
        <p:spPr/>
        <p:txBody>
          <a:bodyPr/>
          <a:lstStyle/>
          <a:p>
            <a:fld id="{9D26B19C-E0AC-47B4-83FB-C8C1A190676E}" type="slidenum">
              <a:rPr lang="en-US" smtClean="0"/>
              <a:t>29</a:t>
            </a:fld>
            <a:endParaRPr lang="en-US"/>
          </a:p>
        </p:txBody>
      </p:sp>
    </p:spTree>
    <p:extLst>
      <p:ext uri="{BB962C8B-B14F-4D97-AF65-F5344CB8AC3E}">
        <p14:creationId xmlns:p14="http://schemas.microsoft.com/office/powerpoint/2010/main" val="37900685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one of my favorite examples. Reporters at the St. Petersburg Times were wondering what the Pasco County Commissioners were doing during commission meetings. All of them had their heads down, consumed by their laptops. By asking a few questions, the reporters found out that those computers were connected to the county’s network. And the county kept Internet history logs, specific to each user.  And yes, those were public records. So the reporters requested the history logs, filtered it down to the commissioners’ user IDs, then filtered it down to the days and times when meetings occurred. Then they looked at which sites the commissioners were visiting and wrote this great – yet rather simple – story telling the readers which sites those commissioners were visiting. And readers could quickly ascertain that it sure didn’t seem like official </a:t>
            </a:r>
            <a:r>
              <a:rPr lang="en-US" dirty="0" err="1" smtClean="0"/>
              <a:t>govt</a:t>
            </a:r>
            <a:r>
              <a:rPr lang="en-US" dirty="0" smtClean="0"/>
              <a:t> business.</a:t>
            </a:r>
            <a:endParaRPr lang="en-US" dirty="0"/>
          </a:p>
        </p:txBody>
      </p:sp>
      <p:sp>
        <p:nvSpPr>
          <p:cNvPr id="4" name="Slide Number Placeholder 3"/>
          <p:cNvSpPr>
            <a:spLocks noGrp="1"/>
          </p:cNvSpPr>
          <p:nvPr>
            <p:ph type="sldNum" sz="quarter" idx="10"/>
          </p:nvPr>
        </p:nvSpPr>
        <p:spPr/>
        <p:txBody>
          <a:bodyPr/>
          <a:lstStyle/>
          <a:p>
            <a:fld id="{9D26B19C-E0AC-47B4-83FB-C8C1A190676E}" type="slidenum">
              <a:rPr lang="en-US" smtClean="0"/>
              <a:t>3</a:t>
            </a:fld>
            <a:endParaRPr lang="en-US"/>
          </a:p>
        </p:txBody>
      </p:sp>
    </p:spTree>
    <p:extLst>
      <p:ext uri="{BB962C8B-B14F-4D97-AF65-F5344CB8AC3E}">
        <p14:creationId xmlns:p14="http://schemas.microsoft.com/office/powerpoint/2010/main" val="325092078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78516" y="4305885"/>
            <a:ext cx="5608320" cy="4430491"/>
          </a:xfrm>
        </p:spPr>
        <p:txBody>
          <a:bodyPr/>
          <a:lstStyle/>
          <a:p>
            <a:r>
              <a:rPr lang="en-US" dirty="0" smtClean="0"/>
              <a:t>When reporters talk with you about story ideas bubbling up on their beat, this is a really great point in time for you to help them identify data opportunities.</a:t>
            </a:r>
          </a:p>
          <a:p>
            <a:endParaRPr lang="en-US" dirty="0" smtClean="0"/>
          </a:p>
          <a:p>
            <a:r>
              <a:rPr lang="en-US" dirty="0" smtClean="0"/>
              <a:t>The first thing you can do is encourage reporters to frame their story ideas as questions, not nouns. For example, instead of saying I want to do a story about “bad bridges,” it would be better to say “I want to find out how many bad bridges there are in Minnesota.” This frames your topic into something measurable – then it’s just a matter of finding the right data that will allow you to measure that. And yes, it’s okay to have more than one question.</a:t>
            </a:r>
          </a:p>
          <a:p>
            <a:endParaRPr lang="en-US" dirty="0"/>
          </a:p>
          <a:p>
            <a:r>
              <a:rPr lang="en-US" dirty="0" smtClean="0"/>
              <a:t>With every story, you are probably already asking “How can we prove the key point?”. Instead of just thinking about WHO can help us prove that key point, also ask the reporter whether there’s data that can help. </a:t>
            </a:r>
          </a:p>
          <a:p>
            <a:endParaRPr lang="en-US" dirty="0"/>
          </a:p>
          <a:p>
            <a:r>
              <a:rPr lang="en-US" dirty="0" smtClean="0"/>
              <a:t>A similar question is “how can we measure or quantify that?”  So for example, remember the Milwaukee Journal Sentinel story about water usage. They probably started with the question along the lines of – do the rich neighborhoods of town use the most water? </a:t>
            </a:r>
            <a:r>
              <a:rPr lang="en-US" dirty="0"/>
              <a:t> </a:t>
            </a:r>
            <a:r>
              <a:rPr lang="en-US" dirty="0" smtClean="0"/>
              <a:t>Then they found data that would allow them to quantify water usage for each property, and then through their analysis, they could summarize that water usage up to the neighborhood level and marry that with census data on income.</a:t>
            </a:r>
          </a:p>
          <a:p>
            <a:endParaRPr lang="en-US" dirty="0"/>
          </a:p>
          <a:p>
            <a:r>
              <a:rPr lang="en-US" dirty="0" smtClean="0"/>
              <a:t>Asking for data can also be a way to find anecdotes. Let’s say you want to do a story about heroin deaths – you could start with the state’s death database and find all the people who died from heroin and then track down family members.</a:t>
            </a:r>
            <a:endParaRPr lang="en-US" dirty="0"/>
          </a:p>
        </p:txBody>
      </p:sp>
      <p:sp>
        <p:nvSpPr>
          <p:cNvPr id="4" name="Slide Number Placeholder 3"/>
          <p:cNvSpPr>
            <a:spLocks noGrp="1"/>
          </p:cNvSpPr>
          <p:nvPr>
            <p:ph type="sldNum" sz="quarter" idx="10"/>
          </p:nvPr>
        </p:nvSpPr>
        <p:spPr/>
        <p:txBody>
          <a:bodyPr/>
          <a:lstStyle/>
          <a:p>
            <a:fld id="{9D26B19C-E0AC-47B4-83FB-C8C1A190676E}" type="slidenum">
              <a:rPr lang="en-US" smtClean="0"/>
              <a:t>30</a:t>
            </a:fld>
            <a:endParaRPr lang="en-US" dirty="0"/>
          </a:p>
        </p:txBody>
      </p:sp>
    </p:spTree>
    <p:extLst>
      <p:ext uri="{BB962C8B-B14F-4D97-AF65-F5344CB8AC3E}">
        <p14:creationId xmlns:p14="http://schemas.microsoft.com/office/powerpoint/2010/main" val="406030729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1040" y="4473893"/>
            <a:ext cx="5608320" cy="4105676"/>
          </a:xfrm>
        </p:spPr>
        <p:txBody>
          <a:bodyPr/>
          <a:lstStyle/>
          <a:p>
            <a:r>
              <a:rPr lang="en-US" dirty="0" smtClean="0"/>
              <a:t>Of course, not every story is going to suitable for data analysis. Here are some questions to ask when deciding whether it’s worth it....</a:t>
            </a:r>
          </a:p>
          <a:p>
            <a:endParaRPr lang="en-US" dirty="0"/>
          </a:p>
          <a:p>
            <a:r>
              <a:rPr lang="en-US" dirty="0" smtClean="0"/>
              <a:t>Has somebody already done this?</a:t>
            </a:r>
          </a:p>
          <a:p>
            <a:r>
              <a:rPr lang="en-US" dirty="0" smtClean="0"/>
              <a:t>Maybe the work is already done and it’s not worth reinventing the wheel. On the flip side, you might find similar work by other journalists, academics, non-profits, etc., that might be inspiration for your own work.</a:t>
            </a:r>
          </a:p>
          <a:p>
            <a:endParaRPr lang="en-US" dirty="0"/>
          </a:p>
          <a:p>
            <a:r>
              <a:rPr lang="en-US" dirty="0" smtClean="0"/>
              <a:t>How complicated is this?</a:t>
            </a:r>
            <a:br>
              <a:rPr lang="en-US" dirty="0" smtClean="0"/>
            </a:br>
            <a:r>
              <a:rPr lang="en-US" dirty="0" smtClean="0"/>
              <a:t>This will give you a sense of how much time it might take. Will the data be hard to get? Is this analysis something the reporter can do themselves or do they need help from me? Do we have the right software?</a:t>
            </a:r>
          </a:p>
          <a:p>
            <a:endParaRPr lang="en-US" dirty="0"/>
          </a:p>
          <a:p>
            <a:r>
              <a:rPr lang="en-US" dirty="0" smtClean="0"/>
              <a:t>How important is this story?</a:t>
            </a:r>
          </a:p>
          <a:p>
            <a:r>
              <a:rPr lang="en-US" dirty="0" smtClean="0"/>
              <a:t>This is a key one. If this is an ongoing issue or a crucial piece on your beat, then it’s probably worth the extra time to do some data analysis and go deeper.</a:t>
            </a:r>
          </a:p>
          <a:p>
            <a:endParaRPr lang="en-US" dirty="0"/>
          </a:p>
          <a:p>
            <a:r>
              <a:rPr lang="en-US" dirty="0" smtClean="0"/>
              <a:t>How much time do you have?</a:t>
            </a:r>
            <a:br>
              <a:rPr lang="en-US" dirty="0" smtClean="0"/>
            </a:br>
            <a:r>
              <a:rPr lang="en-US" dirty="0" smtClean="0"/>
              <a:t>It always comes down to time, right? But also keep in mind that there might be a quick turn story to do and then come back later with a deeper dive.</a:t>
            </a:r>
            <a:endParaRPr lang="en-US" dirty="0"/>
          </a:p>
        </p:txBody>
      </p:sp>
      <p:sp>
        <p:nvSpPr>
          <p:cNvPr id="4" name="Slide Number Placeholder 3"/>
          <p:cNvSpPr>
            <a:spLocks noGrp="1"/>
          </p:cNvSpPr>
          <p:nvPr>
            <p:ph type="sldNum" sz="quarter" idx="10"/>
          </p:nvPr>
        </p:nvSpPr>
        <p:spPr/>
        <p:txBody>
          <a:bodyPr/>
          <a:lstStyle/>
          <a:p>
            <a:fld id="{9D26B19C-E0AC-47B4-83FB-C8C1A190676E}" type="slidenum">
              <a:rPr lang="en-US" smtClean="0"/>
              <a:t>31</a:t>
            </a:fld>
            <a:endParaRPr lang="en-US"/>
          </a:p>
        </p:txBody>
      </p:sp>
    </p:spTree>
    <p:extLst>
      <p:ext uri="{BB962C8B-B14F-4D97-AF65-F5344CB8AC3E}">
        <p14:creationId xmlns:p14="http://schemas.microsoft.com/office/powerpoint/2010/main" val="428969009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always the big question I get asked. The short answer is: “it depends.”</a:t>
            </a:r>
          </a:p>
          <a:p>
            <a:endParaRPr lang="en-US" dirty="0"/>
          </a:p>
          <a:p>
            <a:r>
              <a:rPr lang="en-US" dirty="0" smtClean="0"/>
              <a:t>There are typically 4 steps to a data analysis and the length of time on each one is dependent on the size and scope of the data, availability of data, etc. So for example, the Target Field story we talked about earlier was one that we turned around fairly quickly – I think we spent maybe a month on it, but almost that entire time we were doing other things, as well.   It took awhile to find and build the data we needed, but then there really wasn’t any cleaning needed and I did the analysis in less than 2 days. </a:t>
            </a:r>
            <a:endParaRPr lang="en-US" dirty="0"/>
          </a:p>
        </p:txBody>
      </p:sp>
      <p:sp>
        <p:nvSpPr>
          <p:cNvPr id="4" name="Slide Number Placeholder 3"/>
          <p:cNvSpPr>
            <a:spLocks noGrp="1"/>
          </p:cNvSpPr>
          <p:nvPr>
            <p:ph type="sldNum" sz="quarter" idx="10"/>
          </p:nvPr>
        </p:nvSpPr>
        <p:spPr/>
        <p:txBody>
          <a:bodyPr/>
          <a:lstStyle/>
          <a:p>
            <a:fld id="{9D26B19C-E0AC-47B4-83FB-C8C1A190676E}" type="slidenum">
              <a:rPr lang="en-US" smtClean="0"/>
              <a:t>32</a:t>
            </a:fld>
            <a:endParaRPr lang="en-US"/>
          </a:p>
        </p:txBody>
      </p:sp>
    </p:spTree>
    <p:extLst>
      <p:ext uri="{BB962C8B-B14F-4D97-AF65-F5344CB8AC3E}">
        <p14:creationId xmlns:p14="http://schemas.microsoft.com/office/powerpoint/2010/main" val="230294698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asking for data, try to think broader than just that one thing you think you want. For example, let’s say you want a dataset listing all the turkey farms in Minnesota and where they are located. That would mean that you’d want, at minimum, a turkey farm name and an address. So what can we do with that? We can map the locations and show where they are geographically. But that’s about it. </a:t>
            </a:r>
          </a:p>
          <a:p>
            <a:r>
              <a:rPr lang="en-US" dirty="0"/>
              <a:t/>
            </a:r>
            <a:br>
              <a:rPr lang="en-US" dirty="0"/>
            </a:br>
            <a:r>
              <a:rPr lang="en-US" dirty="0"/>
              <a:t>But what else does the agency collect about the turkey farms? Does it say how many barns? Does it give a “maximum” number of turkeys it could hold? Does it say anything about the size of the barns? Does it say when the farm was built or first registered with the state? Name of the company that owns it?</a:t>
            </a:r>
          </a:p>
          <a:p>
            <a:r>
              <a:rPr lang="en-US" dirty="0"/>
              <a:t>If we get some of the other things, we’ve got even more questions we can ask and more flexibility about what we can do with it. </a:t>
            </a:r>
          </a:p>
          <a:p>
            <a:r>
              <a:rPr lang="en-US" dirty="0"/>
              <a:t/>
            </a:r>
            <a:br>
              <a:rPr lang="en-US" dirty="0"/>
            </a:br>
            <a:r>
              <a:rPr lang="en-US" dirty="0"/>
              <a:t>The data you want might not exist in the exact FORM that you want. For example, Jeff Meitrodt wanted to find all </a:t>
            </a:r>
            <a:r>
              <a:rPr lang="en-US" dirty="0" err="1"/>
              <a:t>ag</a:t>
            </a:r>
            <a:r>
              <a:rPr lang="en-US" dirty="0"/>
              <a:t>-related deaths in Minnesota. He </a:t>
            </a:r>
            <a:r>
              <a:rPr lang="en-US" dirty="0" smtClean="0"/>
              <a:t>asked </a:t>
            </a:r>
            <a:r>
              <a:rPr lang="en-US" dirty="0"/>
              <a:t>the state if they kept such as list or database. They said no. But then he realized that we have a database of every death in the state, with very detailed fields of information about causes of deaths and occupation of the decedent, even a narrative for some of them. Using the occupation and looking for keywords (like tractor) in the narrative field, he was able to pull together a list of deaths -- it’s possibly a little bit short, but it’s better than nothing.</a:t>
            </a:r>
          </a:p>
          <a:p>
            <a:endParaRPr lang="en-US" dirty="0"/>
          </a:p>
        </p:txBody>
      </p:sp>
      <p:sp>
        <p:nvSpPr>
          <p:cNvPr id="4" name="Slide Number Placeholder 3"/>
          <p:cNvSpPr>
            <a:spLocks noGrp="1"/>
          </p:cNvSpPr>
          <p:nvPr>
            <p:ph type="sldNum" sz="quarter" idx="10"/>
          </p:nvPr>
        </p:nvSpPr>
        <p:spPr/>
        <p:txBody>
          <a:bodyPr/>
          <a:lstStyle/>
          <a:p>
            <a:fld id="{9D26B19C-E0AC-47B4-83FB-C8C1A190676E}" type="slidenum">
              <a:rPr lang="en-US" smtClean="0"/>
              <a:t>33</a:t>
            </a:fld>
            <a:endParaRPr lang="en-US" dirty="0"/>
          </a:p>
        </p:txBody>
      </p:sp>
    </p:spTree>
    <p:extLst>
      <p:ext uri="{BB962C8B-B14F-4D97-AF65-F5344CB8AC3E}">
        <p14:creationId xmlns:p14="http://schemas.microsoft.com/office/powerpoint/2010/main" val="196143221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Once it’s time to start questioning the data, encourage the reporter to have some questions and working theories – just like they would when preparing for an interview with a human source. It’s really hard to just open up a dataset and wander around aimlessly. You need some questions to get you started. </a:t>
            </a:r>
          </a:p>
          <a:p>
            <a:endParaRPr lang="en-US" dirty="0"/>
          </a:p>
          <a:p>
            <a:r>
              <a:rPr lang="en-US" dirty="0"/>
              <a:t>Ask the reporter about the data to get a sense of how well they understand it </a:t>
            </a:r>
            <a:r>
              <a:rPr lang="en-US" dirty="0" smtClean="0"/>
              <a:t>–If </a:t>
            </a:r>
            <a:r>
              <a:rPr lang="en-US" dirty="0"/>
              <a:t>it’s clear that the reporter is stumbling, encourage them to seek out an expert who does know the data. </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9D26B19C-E0AC-47B4-83FB-C8C1A190676E}" type="slidenum">
              <a:rPr lang="en-US" smtClean="0"/>
              <a:t>34</a:t>
            </a:fld>
            <a:endParaRPr lang="en-US"/>
          </a:p>
        </p:txBody>
      </p:sp>
    </p:spTree>
    <p:extLst>
      <p:ext uri="{BB962C8B-B14F-4D97-AF65-F5344CB8AC3E}">
        <p14:creationId xmlns:p14="http://schemas.microsoft.com/office/powerpoint/2010/main" val="152239585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are some questions you can throw at them....</a:t>
            </a:r>
          </a:p>
          <a:p>
            <a:endParaRPr lang="en-US" dirty="0"/>
          </a:p>
          <a:p>
            <a:endParaRPr lang="en-US" dirty="0" smtClean="0"/>
          </a:p>
          <a:p>
            <a:endParaRPr lang="en-US" dirty="0"/>
          </a:p>
          <a:p>
            <a:r>
              <a:rPr lang="en-US" dirty="0" smtClean="0"/>
              <a:t>For </a:t>
            </a:r>
            <a:r>
              <a:rPr lang="en-US" dirty="0"/>
              <a:t>example, let’s say a reporter requested that turkey farm data I talked about a couple minutes ago. Ask them if the dataset includes all turkey farms in the state? (the answer is no) Is it possible that there are farms that aren’t included in here? (the answer is </a:t>
            </a:r>
            <a:r>
              <a:rPr lang="en-US" dirty="0" smtClean="0"/>
              <a:t>yes– </a:t>
            </a:r>
            <a:r>
              <a:rPr lang="en-US" dirty="0"/>
              <a:t>it’s only farms that are big enough to require a permit from the MPCA).  Does the data tell us the key thing we want to know about each farm? (i.e. the number of turkeys</a:t>
            </a:r>
            <a:r>
              <a:rPr lang="en-US" dirty="0" smtClean="0"/>
              <a:t>). </a:t>
            </a:r>
            <a:endParaRPr lang="en-US" dirty="0"/>
          </a:p>
          <a:p>
            <a:endParaRPr lang="en-US" dirty="0"/>
          </a:p>
        </p:txBody>
      </p:sp>
      <p:sp>
        <p:nvSpPr>
          <p:cNvPr id="4" name="Slide Number Placeholder 3"/>
          <p:cNvSpPr>
            <a:spLocks noGrp="1"/>
          </p:cNvSpPr>
          <p:nvPr>
            <p:ph type="sldNum" sz="quarter" idx="10"/>
          </p:nvPr>
        </p:nvSpPr>
        <p:spPr/>
        <p:txBody>
          <a:bodyPr/>
          <a:lstStyle/>
          <a:p>
            <a:fld id="{9D26B19C-E0AC-47B4-83FB-C8C1A190676E}" type="slidenum">
              <a:rPr lang="en-US" smtClean="0"/>
              <a:t>35</a:t>
            </a:fld>
            <a:endParaRPr lang="en-US"/>
          </a:p>
        </p:txBody>
      </p:sp>
    </p:spTree>
    <p:extLst>
      <p:ext uri="{BB962C8B-B14F-4D97-AF65-F5344CB8AC3E}">
        <p14:creationId xmlns:p14="http://schemas.microsoft.com/office/powerpoint/2010/main" val="127824958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couple things you can do to help boost your understanding of the analysis is to first, ask the reporter to keep a data analysis “trail.”  This could be done a variety of ways – ideally it would be a kind of journal that shows each step in the analysis. This might be something like this.... (open link)</a:t>
            </a:r>
          </a:p>
          <a:p>
            <a:endParaRPr lang="en-US" dirty="0"/>
          </a:p>
          <a:p>
            <a:r>
              <a:rPr lang="en-US" dirty="0" smtClean="0"/>
              <a:t>You could then sit down with the reporter and ask them to walk you through at least the key parts – and maybe even show you how they got to the key findings. Even if you don’t understand the software they are using, you might find this enlightening. And, over time, you will come to better understand the software and how reporters are using it.</a:t>
            </a:r>
          </a:p>
          <a:p>
            <a:endParaRPr lang="en-US" dirty="0"/>
          </a:p>
          <a:p>
            <a:r>
              <a:rPr lang="en-US" dirty="0" smtClean="0"/>
              <a:t>Get digital and graphics people involved ASAP – at least ask if there’s potential for a digital interactive.</a:t>
            </a:r>
          </a:p>
          <a:p>
            <a:endParaRPr lang="en-US" dirty="0"/>
          </a:p>
          <a:p>
            <a:r>
              <a:rPr lang="en-US" dirty="0" smtClean="0"/>
              <a:t>When the reporter is done with the analysis, ask them to write a 2-3 graph summary of the main points. It should help identify any lingering holes, questions, etc. and provide a road map for the remaining reporting</a:t>
            </a:r>
          </a:p>
          <a:p>
            <a:endParaRPr lang="en-US" dirty="0"/>
          </a:p>
          <a:p>
            <a:r>
              <a:rPr lang="en-US" dirty="0" smtClean="0"/>
              <a:t>Expect that more analysis will be needed. It should be a back and forth process, between your data and your human sources</a:t>
            </a:r>
          </a:p>
        </p:txBody>
      </p:sp>
      <p:sp>
        <p:nvSpPr>
          <p:cNvPr id="4" name="Slide Number Placeholder 3"/>
          <p:cNvSpPr>
            <a:spLocks noGrp="1"/>
          </p:cNvSpPr>
          <p:nvPr>
            <p:ph type="sldNum" sz="quarter" idx="10"/>
          </p:nvPr>
        </p:nvSpPr>
        <p:spPr/>
        <p:txBody>
          <a:bodyPr/>
          <a:lstStyle/>
          <a:p>
            <a:fld id="{9D26B19C-E0AC-47B4-83FB-C8C1A190676E}" type="slidenum">
              <a:rPr lang="en-US" smtClean="0"/>
              <a:t>36</a:t>
            </a:fld>
            <a:endParaRPr lang="en-US"/>
          </a:p>
        </p:txBody>
      </p:sp>
    </p:spTree>
    <p:extLst>
      <p:ext uri="{BB962C8B-B14F-4D97-AF65-F5344CB8AC3E}">
        <p14:creationId xmlns:p14="http://schemas.microsoft.com/office/powerpoint/2010/main" val="242369967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you start looking at the findings, your key focus should be in making sure the results make sense and that the reporter has confirmed them through other means. </a:t>
            </a:r>
          </a:p>
          <a:p>
            <a:endParaRPr lang="en-US" dirty="0"/>
          </a:p>
          <a:p>
            <a:r>
              <a:rPr lang="en-US" dirty="0" smtClean="0"/>
              <a:t>At some point, also insist that the reporter repeat the analysis  -- start to finish – to see if they can come up with the same results. this is a really good practice for making sure you didn’t introduce a mistake somewhere along the line. </a:t>
            </a:r>
            <a:endParaRPr lang="en-US" dirty="0"/>
          </a:p>
        </p:txBody>
      </p:sp>
      <p:sp>
        <p:nvSpPr>
          <p:cNvPr id="4" name="Slide Number Placeholder 3"/>
          <p:cNvSpPr>
            <a:spLocks noGrp="1"/>
          </p:cNvSpPr>
          <p:nvPr>
            <p:ph type="sldNum" sz="quarter" idx="10"/>
          </p:nvPr>
        </p:nvSpPr>
        <p:spPr/>
        <p:txBody>
          <a:bodyPr/>
          <a:lstStyle/>
          <a:p>
            <a:fld id="{9D26B19C-E0AC-47B4-83FB-C8C1A190676E}" type="slidenum">
              <a:rPr lang="en-US" smtClean="0"/>
              <a:t>37</a:t>
            </a:fld>
            <a:endParaRPr lang="en-US"/>
          </a:p>
        </p:txBody>
      </p:sp>
    </p:spTree>
    <p:extLst>
      <p:ext uri="{BB962C8B-B14F-4D97-AF65-F5344CB8AC3E}">
        <p14:creationId xmlns:p14="http://schemas.microsoft.com/office/powerpoint/2010/main" val="359033225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Think carefully about what numbers end up in the story. The text should really only include the trend . Leave the details for a graphic. </a:t>
            </a:r>
          </a:p>
          <a:p>
            <a:endParaRPr lang="en-US" dirty="0"/>
          </a:p>
          <a:p>
            <a:r>
              <a:rPr lang="en-US" dirty="0" smtClean="0"/>
              <a:t>Also make sure the story puts the data into the correct context. And this “context” could be a variety of things, ranging from comparisons over time to comparisons with other geographies or something about the data that might influence the trend we’re writing about – but there’s always something. </a:t>
            </a:r>
          </a:p>
          <a:p>
            <a:endParaRPr lang="en-US" dirty="0"/>
          </a:p>
          <a:p>
            <a:r>
              <a:rPr lang="en-US" dirty="0" smtClean="0"/>
              <a:t>For example, if we were writing that story about heroin deaths, we would need to include the fact that the death data we got our numbers from may not be counting all of the heroin deaths because sometimes coroners or medical examiners code the deaths as more generic “drug overdose” or “narcotic overdose”.  </a:t>
            </a:r>
          </a:p>
          <a:p>
            <a:endParaRPr lang="en-US" dirty="0"/>
          </a:p>
          <a:p>
            <a:r>
              <a:rPr lang="en-US" dirty="0" smtClean="0"/>
              <a:t>Related to this is just a reminder to make sure we’re portraying the results honestly and not making too much of it. I’ve found that sometimes we – as journalists – get a little too excited about the whole aspect of doing our own analysis that we might be tempted to play it up more than it deserves.</a:t>
            </a:r>
            <a:endParaRPr lang="en-US" dirty="0"/>
          </a:p>
        </p:txBody>
      </p:sp>
      <p:sp>
        <p:nvSpPr>
          <p:cNvPr id="4" name="Slide Number Placeholder 3"/>
          <p:cNvSpPr>
            <a:spLocks noGrp="1"/>
          </p:cNvSpPr>
          <p:nvPr>
            <p:ph type="sldNum" sz="quarter" idx="10"/>
          </p:nvPr>
        </p:nvSpPr>
        <p:spPr/>
        <p:txBody>
          <a:bodyPr/>
          <a:lstStyle/>
          <a:p>
            <a:fld id="{9D26B19C-E0AC-47B4-83FB-C8C1A190676E}" type="slidenum">
              <a:rPr lang="en-US" smtClean="0"/>
              <a:t>38</a:t>
            </a:fld>
            <a:endParaRPr lang="en-US"/>
          </a:p>
        </p:txBody>
      </p:sp>
    </p:spTree>
    <p:extLst>
      <p:ext uri="{BB962C8B-B14F-4D97-AF65-F5344CB8AC3E}">
        <p14:creationId xmlns:p14="http://schemas.microsoft.com/office/powerpoint/2010/main" val="270755498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you’re editing the story – make sure you check all the math. If there’s a percentage change in the story, track down the underlying numbers and make sure it’s correct. </a:t>
            </a:r>
          </a:p>
          <a:p>
            <a:endParaRPr lang="en-US" dirty="0"/>
          </a:p>
          <a:p>
            <a:r>
              <a:rPr lang="en-US" dirty="0" smtClean="0"/>
              <a:t>Make sure you get a chance to edit the digital content too!</a:t>
            </a:r>
          </a:p>
          <a:p>
            <a:endParaRPr lang="en-US" dirty="0"/>
          </a:p>
          <a:p>
            <a:r>
              <a:rPr lang="en-US" dirty="0" smtClean="0"/>
              <a:t>There are also several good “bulletproofing” guides out on the web – I’ve linked to some on my data training page here (I’ll also give you this link at the end of the slides)</a:t>
            </a:r>
          </a:p>
          <a:p>
            <a:endParaRPr lang="en-US" dirty="0"/>
          </a:p>
        </p:txBody>
      </p:sp>
      <p:sp>
        <p:nvSpPr>
          <p:cNvPr id="4" name="Slide Number Placeholder 3"/>
          <p:cNvSpPr>
            <a:spLocks noGrp="1"/>
          </p:cNvSpPr>
          <p:nvPr>
            <p:ph type="sldNum" sz="quarter" idx="10"/>
          </p:nvPr>
        </p:nvSpPr>
        <p:spPr/>
        <p:txBody>
          <a:bodyPr/>
          <a:lstStyle/>
          <a:p>
            <a:fld id="{9D26B19C-E0AC-47B4-83FB-C8C1A190676E}" type="slidenum">
              <a:rPr lang="en-US" smtClean="0"/>
              <a:t>39</a:t>
            </a:fld>
            <a:endParaRPr lang="en-US"/>
          </a:p>
        </p:txBody>
      </p:sp>
    </p:spTree>
    <p:extLst>
      <p:ext uri="{BB962C8B-B14F-4D97-AF65-F5344CB8AC3E}">
        <p14:creationId xmlns:p14="http://schemas.microsoft.com/office/powerpoint/2010/main" val="20446048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By doing our own data analysis, we aren’t confined by the questions that public officials posed and published in their annual reports or press releases. We can ask questions of the data that haven’t been asked. </a:t>
            </a:r>
          </a:p>
          <a:p>
            <a:endParaRPr lang="en-US" dirty="0"/>
          </a:p>
          <a:p>
            <a:r>
              <a:rPr lang="en-US" dirty="0" smtClean="0"/>
              <a:t>This is a very large scale example of that kind of thing, but the idea is a simple one….how often are newborn blood screening samples done within the recommended amount of time to help doctors catch potentially life-threatening conditions in newborn babies? </a:t>
            </a:r>
          </a:p>
          <a:p>
            <a:endParaRPr lang="en-US" dirty="0"/>
          </a:p>
          <a:p>
            <a:r>
              <a:rPr lang="en-US" dirty="0" smtClean="0"/>
              <a:t>Since nobody else had asked this question – or even collected all the data – the Milwaukee Journal-Sentinel set out to do it themselves. The resulting story showed that a lot of officials were surprised by the answer; they simply didn’t know the answer because nobody had ever asked the question. This resulted in an amazing story that started having an impact even before it published. </a:t>
            </a:r>
          </a:p>
          <a:p>
            <a:endParaRPr lang="en-US" dirty="0"/>
          </a:p>
          <a:p>
            <a:r>
              <a:rPr lang="en-US" dirty="0" smtClean="0"/>
              <a:t>This project was very large and not something every paper can do….but think about this concept of asking a question that has never been asked. You can do that with a lot of things – some being quite simple, others being more demanding like this one.</a:t>
            </a:r>
            <a:endParaRPr lang="en-US" dirty="0"/>
          </a:p>
        </p:txBody>
      </p:sp>
      <p:sp>
        <p:nvSpPr>
          <p:cNvPr id="4" name="Slide Number Placeholder 3"/>
          <p:cNvSpPr>
            <a:spLocks noGrp="1"/>
          </p:cNvSpPr>
          <p:nvPr>
            <p:ph type="sldNum" sz="quarter" idx="10"/>
          </p:nvPr>
        </p:nvSpPr>
        <p:spPr/>
        <p:txBody>
          <a:bodyPr/>
          <a:lstStyle/>
          <a:p>
            <a:fld id="{9D26B19C-E0AC-47B4-83FB-C8C1A190676E}" type="slidenum">
              <a:rPr lang="en-US" smtClean="0"/>
              <a:t>4</a:t>
            </a:fld>
            <a:endParaRPr lang="en-US"/>
          </a:p>
        </p:txBody>
      </p:sp>
    </p:spTree>
    <p:extLst>
      <p:ext uri="{BB962C8B-B14F-4D97-AF65-F5344CB8AC3E}">
        <p14:creationId xmlns:p14="http://schemas.microsoft.com/office/powerpoint/2010/main" val="141256024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should you expect from your reporters?</a:t>
            </a:r>
          </a:p>
          <a:p>
            <a:endParaRPr lang="en-US" dirty="0"/>
          </a:p>
          <a:p>
            <a:r>
              <a:rPr lang="en-US" dirty="0" smtClean="0"/>
              <a:t>This is the minimum that I think we should strive for..... Certainly there are probably very few reporters in the newsroom who are at this level, but I know there are several who are very close.</a:t>
            </a:r>
          </a:p>
          <a:p>
            <a:endParaRPr lang="en-US" dirty="0"/>
          </a:p>
          <a:p>
            <a:endParaRPr lang="en-US" dirty="0"/>
          </a:p>
        </p:txBody>
      </p:sp>
      <p:sp>
        <p:nvSpPr>
          <p:cNvPr id="4" name="Slide Number Placeholder 3"/>
          <p:cNvSpPr>
            <a:spLocks noGrp="1"/>
          </p:cNvSpPr>
          <p:nvPr>
            <p:ph type="sldNum" sz="quarter" idx="10"/>
          </p:nvPr>
        </p:nvSpPr>
        <p:spPr/>
        <p:txBody>
          <a:bodyPr/>
          <a:lstStyle/>
          <a:p>
            <a:fld id="{9D26B19C-E0AC-47B4-83FB-C8C1A190676E}" type="slidenum">
              <a:rPr lang="en-US" smtClean="0"/>
              <a:t>40</a:t>
            </a:fld>
            <a:endParaRPr lang="en-US"/>
          </a:p>
        </p:txBody>
      </p:sp>
    </p:spTree>
    <p:extLst>
      <p:ext uri="{BB962C8B-B14F-4D97-AF65-F5344CB8AC3E}">
        <p14:creationId xmlns:p14="http://schemas.microsoft.com/office/powerpoint/2010/main" val="365414132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Here’s a quick peek at </a:t>
            </a:r>
            <a:r>
              <a:rPr lang="en-US" dirty="0" err="1" smtClean="0"/>
              <a:t>DataWrapper</a:t>
            </a:r>
            <a:r>
              <a:rPr lang="en-US" dirty="0" smtClean="0"/>
              <a:t> – a tool for making online charts. It’s super simple to use.</a:t>
            </a:r>
            <a:endParaRPr lang="en-US" dirty="0"/>
          </a:p>
        </p:txBody>
      </p:sp>
      <p:sp>
        <p:nvSpPr>
          <p:cNvPr id="4" name="Slide Number Placeholder 3"/>
          <p:cNvSpPr>
            <a:spLocks noGrp="1"/>
          </p:cNvSpPr>
          <p:nvPr>
            <p:ph type="sldNum" sz="quarter" idx="10"/>
          </p:nvPr>
        </p:nvSpPr>
        <p:spPr/>
        <p:txBody>
          <a:bodyPr/>
          <a:lstStyle/>
          <a:p>
            <a:fld id="{9D26B19C-E0AC-47B4-83FB-C8C1A190676E}" type="slidenum">
              <a:rPr lang="en-US" smtClean="0"/>
              <a:t>41</a:t>
            </a:fld>
            <a:endParaRPr lang="en-US"/>
          </a:p>
        </p:txBody>
      </p:sp>
    </p:spTree>
    <p:extLst>
      <p:ext uri="{BB962C8B-B14F-4D97-AF65-F5344CB8AC3E}">
        <p14:creationId xmlns:p14="http://schemas.microsoft.com/office/powerpoint/2010/main" val="157882853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Beyond the minimum skills...here’s what I’d </a:t>
            </a:r>
            <a:r>
              <a:rPr lang="en-US" dirty="0" err="1" smtClean="0"/>
              <a:t>consider”better</a:t>
            </a:r>
            <a:r>
              <a:rPr lang="en-US" dirty="0" smtClean="0"/>
              <a:t>”</a:t>
            </a:r>
            <a:endParaRPr lang="en-US" dirty="0"/>
          </a:p>
        </p:txBody>
      </p:sp>
      <p:sp>
        <p:nvSpPr>
          <p:cNvPr id="4" name="Slide Number Placeholder 3"/>
          <p:cNvSpPr>
            <a:spLocks noGrp="1"/>
          </p:cNvSpPr>
          <p:nvPr>
            <p:ph type="sldNum" sz="quarter" idx="10"/>
          </p:nvPr>
        </p:nvSpPr>
        <p:spPr/>
        <p:txBody>
          <a:bodyPr/>
          <a:lstStyle/>
          <a:p>
            <a:fld id="{9D26B19C-E0AC-47B4-83FB-C8C1A190676E}" type="slidenum">
              <a:rPr lang="en-US" smtClean="0"/>
              <a:t>42</a:t>
            </a:fld>
            <a:endParaRPr lang="en-US"/>
          </a:p>
        </p:txBody>
      </p:sp>
    </p:spTree>
    <p:extLst>
      <p:ext uri="{BB962C8B-B14F-4D97-AF65-F5344CB8AC3E}">
        <p14:creationId xmlns:p14="http://schemas.microsoft.com/office/powerpoint/2010/main" val="316555040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Here’s an example of a visualization made using Tableau Public. This one is pretty impressive and large, but you’d be amazed at how relatively easy it is to build something like this.</a:t>
            </a:r>
            <a:endParaRPr lang="en-US" dirty="0"/>
          </a:p>
        </p:txBody>
      </p:sp>
      <p:sp>
        <p:nvSpPr>
          <p:cNvPr id="4" name="Slide Number Placeholder 3"/>
          <p:cNvSpPr>
            <a:spLocks noGrp="1"/>
          </p:cNvSpPr>
          <p:nvPr>
            <p:ph type="sldNum" sz="quarter" idx="10"/>
          </p:nvPr>
        </p:nvSpPr>
        <p:spPr/>
        <p:txBody>
          <a:bodyPr/>
          <a:lstStyle/>
          <a:p>
            <a:fld id="{9D26B19C-E0AC-47B4-83FB-C8C1A190676E}" type="slidenum">
              <a:rPr lang="en-US" smtClean="0"/>
              <a:t>43</a:t>
            </a:fld>
            <a:endParaRPr lang="en-US"/>
          </a:p>
        </p:txBody>
      </p:sp>
    </p:spTree>
    <p:extLst>
      <p:ext uri="{BB962C8B-B14F-4D97-AF65-F5344CB8AC3E}">
        <p14:creationId xmlns:p14="http://schemas.microsoft.com/office/powerpoint/2010/main" val="272065598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Here’s a very quick and dirty example of what you can do with Google Fusion Tables. It’s probably the easiest tool out there for a reporter to quickly map their data. This is a map Jeff Meitrodt  made to help him figure out where to put boots on the ground for reporting his story on farm deaths. It shows the total number of deaths in each county over the last 10 years, then dots showing deaths in the last five years.  I spent a couple hours showing him how to use this software – getting the data in, mapping it and then filtering it and changing the colors so he could ask it different questions. This may or may not end up as a published map –but for now it’s a great reporting tool for him to visualize his data geographically.</a:t>
            </a:r>
          </a:p>
        </p:txBody>
      </p:sp>
      <p:sp>
        <p:nvSpPr>
          <p:cNvPr id="4" name="Slide Number Placeholder 3"/>
          <p:cNvSpPr>
            <a:spLocks noGrp="1"/>
          </p:cNvSpPr>
          <p:nvPr>
            <p:ph type="sldNum" sz="quarter" idx="10"/>
          </p:nvPr>
        </p:nvSpPr>
        <p:spPr/>
        <p:txBody>
          <a:bodyPr/>
          <a:lstStyle/>
          <a:p>
            <a:fld id="{9D26B19C-E0AC-47B4-83FB-C8C1A190676E}" type="slidenum">
              <a:rPr lang="en-US" smtClean="0"/>
              <a:t>44</a:t>
            </a:fld>
            <a:endParaRPr lang="en-US" dirty="0"/>
          </a:p>
        </p:txBody>
      </p:sp>
    </p:spTree>
    <p:extLst>
      <p:ext uri="{BB962C8B-B14F-4D97-AF65-F5344CB8AC3E}">
        <p14:creationId xmlns:p14="http://schemas.microsoft.com/office/powerpoint/2010/main" val="275490507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Here’s a peek at </a:t>
            </a:r>
            <a:r>
              <a:rPr lang="en-US" dirty="0" err="1" smtClean="0"/>
              <a:t>OpenRefine</a:t>
            </a:r>
            <a:r>
              <a:rPr lang="en-US" dirty="0" smtClean="0"/>
              <a:t> – a free piece of software for cleaning data. For example, this is an image of its clustering function, where it is guessing that all these variations of the spellings of St. Paul are really the same city and it allows you to easily update the data to make them all the same. </a:t>
            </a:r>
            <a:endParaRPr lang="en-US" dirty="0"/>
          </a:p>
        </p:txBody>
      </p:sp>
      <p:sp>
        <p:nvSpPr>
          <p:cNvPr id="4" name="Slide Number Placeholder 3"/>
          <p:cNvSpPr>
            <a:spLocks noGrp="1"/>
          </p:cNvSpPr>
          <p:nvPr>
            <p:ph type="sldNum" sz="quarter" idx="10"/>
          </p:nvPr>
        </p:nvSpPr>
        <p:spPr/>
        <p:txBody>
          <a:bodyPr/>
          <a:lstStyle/>
          <a:p>
            <a:fld id="{9D26B19C-E0AC-47B4-83FB-C8C1A190676E}" type="slidenum">
              <a:rPr lang="en-US" smtClean="0"/>
              <a:t>45</a:t>
            </a:fld>
            <a:endParaRPr lang="en-US"/>
          </a:p>
        </p:txBody>
      </p:sp>
    </p:spTree>
    <p:extLst>
      <p:ext uri="{BB962C8B-B14F-4D97-AF65-F5344CB8AC3E}">
        <p14:creationId xmlns:p14="http://schemas.microsoft.com/office/powerpoint/2010/main" val="120430337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few reporters might want to get this far in their skills – this would include analyzing data with more powerful software like Microsoft Access or mapping software like ArcGIS or being able to scrape data from a web page.</a:t>
            </a:r>
            <a:endParaRPr lang="en-US" dirty="0"/>
          </a:p>
        </p:txBody>
      </p:sp>
      <p:sp>
        <p:nvSpPr>
          <p:cNvPr id="4" name="Slide Number Placeholder 3"/>
          <p:cNvSpPr>
            <a:spLocks noGrp="1"/>
          </p:cNvSpPr>
          <p:nvPr>
            <p:ph type="sldNum" sz="quarter" idx="10"/>
          </p:nvPr>
        </p:nvSpPr>
        <p:spPr/>
        <p:txBody>
          <a:bodyPr/>
          <a:lstStyle/>
          <a:p>
            <a:fld id="{9D26B19C-E0AC-47B4-83FB-C8C1A190676E}" type="slidenum">
              <a:rPr lang="en-US" smtClean="0"/>
              <a:t>46</a:t>
            </a:fld>
            <a:endParaRPr lang="en-US"/>
          </a:p>
        </p:txBody>
      </p:sp>
    </p:spTree>
    <p:extLst>
      <p:ext uri="{BB962C8B-B14F-4D97-AF65-F5344CB8AC3E}">
        <p14:creationId xmlns:p14="http://schemas.microsoft.com/office/powerpoint/2010/main" val="234519382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coming into this job, my marching orders are to help all corners of the newsroom do more and better data reporting. Since it’s impossible for me to do 10 things at the same times, that means I need to work hard at teaching everybody else to fish. </a:t>
            </a:r>
          </a:p>
          <a:p>
            <a:endParaRPr lang="en-US" dirty="0"/>
          </a:p>
          <a:p>
            <a:r>
              <a:rPr lang="en-US" dirty="0" smtClean="0"/>
              <a:t>But there will certainly be situations where the analysis is too complicated or the story is too important and I will need to be involved in the gathering and analysis and reporting.  </a:t>
            </a:r>
          </a:p>
          <a:p>
            <a:endParaRPr lang="en-US" dirty="0"/>
          </a:p>
          <a:p>
            <a:r>
              <a:rPr lang="en-US" dirty="0" smtClean="0"/>
              <a:t>The same is true of Jeff Hargarten, who is our primary means of getting interactive data on the web. </a:t>
            </a:r>
          </a:p>
          <a:p>
            <a:endParaRPr lang="en-US" dirty="0"/>
          </a:p>
          <a:p>
            <a:r>
              <a:rPr lang="en-US" dirty="0" smtClean="0"/>
              <a:t>Both Jeff and I would like to be partners with you. It will not work very well if you or the reporters view us as a “service desk” that produces something and walks away.  We should be involved in the process, from start to finish. </a:t>
            </a:r>
          </a:p>
          <a:p>
            <a:endParaRPr lang="en-US" dirty="0"/>
          </a:p>
          <a:p>
            <a:r>
              <a:rPr lang="en-US" dirty="0" smtClean="0"/>
              <a:t>And since our resources are limited, it’s crucial that you contact us as early as possible – and also realize that we might not be able to help you. It’s all going to depend on what we have on our plates and the priority of your story against what we already have. It’s always worth asking us though.</a:t>
            </a:r>
            <a:endParaRPr lang="en-US" dirty="0"/>
          </a:p>
        </p:txBody>
      </p:sp>
      <p:sp>
        <p:nvSpPr>
          <p:cNvPr id="4" name="Slide Number Placeholder 3"/>
          <p:cNvSpPr>
            <a:spLocks noGrp="1"/>
          </p:cNvSpPr>
          <p:nvPr>
            <p:ph type="sldNum" sz="quarter" idx="10"/>
          </p:nvPr>
        </p:nvSpPr>
        <p:spPr/>
        <p:txBody>
          <a:bodyPr/>
          <a:lstStyle/>
          <a:p>
            <a:fld id="{9D26B19C-E0AC-47B4-83FB-C8C1A190676E}" type="slidenum">
              <a:rPr lang="en-US" smtClean="0"/>
              <a:t>47</a:t>
            </a:fld>
            <a:endParaRPr lang="en-US"/>
          </a:p>
        </p:txBody>
      </p:sp>
    </p:spTree>
    <p:extLst>
      <p:ext uri="{BB962C8B-B14F-4D97-AF65-F5344CB8AC3E}">
        <p14:creationId xmlns:p14="http://schemas.microsoft.com/office/powerpoint/2010/main" val="234149364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other two sessions I’m doing this month will provide you even more insights. The Data state of mind will include some of the same information, but will be more focused on the reporter’s perspective and Using numbers without fear expands upon a few of the things we touched on – like putting numbers in context and making sure we’re using the right number. </a:t>
            </a:r>
          </a:p>
          <a:p>
            <a:endParaRPr lang="en-US" dirty="0"/>
          </a:p>
          <a:p>
            <a:r>
              <a:rPr lang="en-US" dirty="0" smtClean="0"/>
              <a:t>There’s a new book out called “Data Literacy” that I highly recommend. It’s less than 200 pages (including the index)  -- even if you just read the first two or three chapters, you would get a lot more information than what we’ve covered here.</a:t>
            </a:r>
          </a:p>
          <a:p>
            <a:endParaRPr lang="en-US" dirty="0"/>
          </a:p>
          <a:p>
            <a:r>
              <a:rPr lang="en-US" dirty="0" smtClean="0"/>
              <a:t>And again, here’s the link to my training materials website. There’s a ton of tutorials, exercises, </a:t>
            </a:r>
            <a:r>
              <a:rPr lang="en-US" dirty="0" err="1" smtClean="0"/>
              <a:t>tipsheets</a:t>
            </a:r>
            <a:r>
              <a:rPr lang="en-US" dirty="0" smtClean="0"/>
              <a:t>, articles, etc. </a:t>
            </a:r>
            <a:endParaRPr lang="en-US" dirty="0"/>
          </a:p>
        </p:txBody>
      </p:sp>
      <p:sp>
        <p:nvSpPr>
          <p:cNvPr id="4" name="Slide Number Placeholder 3"/>
          <p:cNvSpPr>
            <a:spLocks noGrp="1"/>
          </p:cNvSpPr>
          <p:nvPr>
            <p:ph type="sldNum" sz="quarter" idx="10"/>
          </p:nvPr>
        </p:nvSpPr>
        <p:spPr/>
        <p:txBody>
          <a:bodyPr/>
          <a:lstStyle/>
          <a:p>
            <a:fld id="{9D26B19C-E0AC-47B4-83FB-C8C1A190676E}" type="slidenum">
              <a:rPr lang="en-US" smtClean="0"/>
              <a:t>48</a:t>
            </a:fld>
            <a:endParaRPr lang="en-US"/>
          </a:p>
        </p:txBody>
      </p:sp>
    </p:spTree>
    <p:extLst>
      <p:ext uri="{BB962C8B-B14F-4D97-AF65-F5344CB8AC3E}">
        <p14:creationId xmlns:p14="http://schemas.microsoft.com/office/powerpoint/2010/main" val="331601378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D26B19C-E0AC-47B4-83FB-C8C1A190676E}" type="slidenum">
              <a:rPr lang="en-US" smtClean="0"/>
              <a:t>49</a:t>
            </a:fld>
            <a:endParaRPr lang="en-US"/>
          </a:p>
        </p:txBody>
      </p:sp>
    </p:spTree>
    <p:extLst>
      <p:ext uri="{BB962C8B-B14F-4D97-AF65-F5344CB8AC3E}">
        <p14:creationId xmlns:p14="http://schemas.microsoft.com/office/powerpoint/2010/main" val="40310379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Several years ago, a suburb of St. Paul was considering an ordinance that would’ve prohibited where certain sex offenders could live. The proposal called for banning them from living within 2,000 feet of daycares, schools, parks and playgrounds. And within 1,000 feet of places of worship and bus stops. We used various datasets to find the locations of these places in that city (we didn’t do bus stops or playgrounds) and then used GIS tools to analyze what portion of the city was left after the restrictions were applied. This map was the result – showing only two small sections of the city unaffected: one was an industrial park in the northern part of the city and the other was under a major interstate highway in the lower part of the city. The following week, the city council tabled the plan and hasn’t brought it back since.</a:t>
            </a:r>
            <a:endParaRPr lang="en-US" dirty="0"/>
          </a:p>
        </p:txBody>
      </p:sp>
      <p:sp>
        <p:nvSpPr>
          <p:cNvPr id="4" name="Slide Number Placeholder 3"/>
          <p:cNvSpPr>
            <a:spLocks noGrp="1"/>
          </p:cNvSpPr>
          <p:nvPr>
            <p:ph type="sldNum" sz="quarter" idx="10"/>
          </p:nvPr>
        </p:nvSpPr>
        <p:spPr/>
        <p:txBody>
          <a:bodyPr/>
          <a:lstStyle/>
          <a:p>
            <a:fld id="{9D26B19C-E0AC-47B4-83FB-C8C1A190676E}" type="slidenum">
              <a:rPr lang="en-US" smtClean="0"/>
              <a:t>5</a:t>
            </a:fld>
            <a:endParaRPr lang="en-US"/>
          </a:p>
        </p:txBody>
      </p:sp>
    </p:spTree>
    <p:extLst>
      <p:ext uri="{BB962C8B-B14F-4D97-AF65-F5344CB8AC3E}">
        <p14:creationId xmlns:p14="http://schemas.microsoft.com/office/powerpoint/2010/main" val="2369093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Milwaukee Journal-Sentinel also asked another interesting question: are there certain parts of the city that use more water than others? (Another way to think of this….are the affluent neighborhoods using a disproportionate share of water because they water their lawns all the time?)</a:t>
            </a:r>
          </a:p>
          <a:p>
            <a:endParaRPr lang="en-US" dirty="0"/>
          </a:p>
          <a:p>
            <a:r>
              <a:rPr lang="en-US" dirty="0" smtClean="0"/>
              <a:t>The answer surprised a lot of people: the greatest usage was in the poor areas of the city. Shoe-leather reporting helped them answer why: houses in poor neighborhoods were less likely to have modern toilets, showerheads, etc. that use less water and they were more likely to allow water leaks to go unresolved for longer periods of time.</a:t>
            </a:r>
          </a:p>
          <a:p>
            <a:endParaRPr lang="en-US" dirty="0"/>
          </a:p>
        </p:txBody>
      </p:sp>
      <p:sp>
        <p:nvSpPr>
          <p:cNvPr id="4" name="Slide Number Placeholder 3"/>
          <p:cNvSpPr>
            <a:spLocks noGrp="1"/>
          </p:cNvSpPr>
          <p:nvPr>
            <p:ph type="sldNum" sz="quarter" idx="10"/>
          </p:nvPr>
        </p:nvSpPr>
        <p:spPr/>
        <p:txBody>
          <a:bodyPr/>
          <a:lstStyle/>
          <a:p>
            <a:fld id="{9D26B19C-E0AC-47B4-83FB-C8C1A190676E}" type="slidenum">
              <a:rPr lang="en-US" smtClean="0"/>
              <a:t>6</a:t>
            </a:fld>
            <a:endParaRPr lang="en-US"/>
          </a:p>
        </p:txBody>
      </p:sp>
    </p:spTree>
    <p:extLst>
      <p:ext uri="{BB962C8B-B14F-4D97-AF65-F5344CB8AC3E}">
        <p14:creationId xmlns:p14="http://schemas.microsoft.com/office/powerpoint/2010/main" val="20455515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01040" y="4473892"/>
            <a:ext cx="5608320" cy="3971271"/>
          </a:xfrm>
        </p:spPr>
        <p:txBody>
          <a:bodyPr/>
          <a:lstStyle/>
          <a:p>
            <a:r>
              <a:rPr lang="en-US" dirty="0" smtClean="0"/>
              <a:t>Journalists spend a lot of time writing about whether something is true or not. Most of the time we end up with a lot of “he said she said”  -- various people or experts batting around the various opinions or theories. </a:t>
            </a:r>
          </a:p>
          <a:p>
            <a:endParaRPr lang="en-US" dirty="0"/>
          </a:p>
          <a:p>
            <a:r>
              <a:rPr lang="en-US" dirty="0" smtClean="0"/>
              <a:t>But sometimes journalists could measure whether something is true or not, using data.</a:t>
            </a:r>
          </a:p>
          <a:p>
            <a:endParaRPr lang="en-US" dirty="0"/>
          </a:p>
          <a:p>
            <a:r>
              <a:rPr lang="en-US" dirty="0" smtClean="0"/>
              <a:t>At the Pioneer Press we were getting ready for the third season that the Minnesota Twins baseball team would play in their new stadium, Target Field. The big question everybody was talking about was why the Twins had such a horrible record hitting homeruns those first two seasons. There were tons of theories floating around. But the players all talked about one – the weather. </a:t>
            </a:r>
          </a:p>
          <a:p>
            <a:endParaRPr lang="en-US" dirty="0"/>
          </a:p>
          <a:p>
            <a:r>
              <a:rPr lang="en-US" dirty="0" smtClean="0"/>
              <a:t>The baseball reporter gathered game-by-game hitting data for the Twins and their opponents; I gathered daily weather logs from the closest weather station; and  we recruited a meteorologist to advise us. Putting the two datasets together enabled us to see trends in hitting – particularly homeruns – under different weather conditions.</a:t>
            </a:r>
          </a:p>
          <a:p>
            <a:endParaRPr lang="en-US" dirty="0"/>
          </a:p>
          <a:p>
            <a:r>
              <a:rPr lang="en-US" dirty="0" smtClean="0"/>
              <a:t>This kind of marriage of two datasets not intended to go together is one of the best ways to get truly unique stories</a:t>
            </a:r>
          </a:p>
        </p:txBody>
      </p:sp>
      <p:sp>
        <p:nvSpPr>
          <p:cNvPr id="4" name="Slide Number Placeholder 3"/>
          <p:cNvSpPr>
            <a:spLocks noGrp="1"/>
          </p:cNvSpPr>
          <p:nvPr>
            <p:ph type="sldNum" sz="quarter" idx="10"/>
          </p:nvPr>
        </p:nvSpPr>
        <p:spPr/>
        <p:txBody>
          <a:bodyPr/>
          <a:lstStyle/>
          <a:p>
            <a:fld id="{9D26B19C-E0AC-47B4-83FB-C8C1A190676E}" type="slidenum">
              <a:rPr lang="en-US" smtClean="0"/>
              <a:t>7</a:t>
            </a:fld>
            <a:endParaRPr lang="en-US"/>
          </a:p>
        </p:txBody>
      </p:sp>
    </p:spTree>
    <p:extLst>
      <p:ext uri="{BB962C8B-B14F-4D97-AF65-F5344CB8AC3E}">
        <p14:creationId xmlns:p14="http://schemas.microsoft.com/office/powerpoint/2010/main" val="11970128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Here’s an example of how data analysis can lead to good stories for beat reporters. This is a story by Eric Roper that developed as a result of his analysis of cars towed during snow emergencies. Mapping the data enabled him to see that no cars were towed from the southwest corner of the city.</a:t>
            </a:r>
          </a:p>
          <a:p>
            <a:endParaRPr lang="en-US" dirty="0"/>
          </a:p>
          <a:p>
            <a:r>
              <a:rPr lang="en-US" dirty="0" smtClean="0"/>
              <a:t>When </a:t>
            </a:r>
            <a:r>
              <a:rPr lang="en-US" dirty="0" smtClean="0"/>
              <a:t>Mila Koumpilova was at the Pioneer Press, she did a really good job of finding ways to incorporate data into her beat on a regular basis. We requested the school district’s “checkbook” register and she frequently mined that for small bits to add to stories and then a couple larger stories about district spending</a:t>
            </a:r>
            <a:r>
              <a:rPr lang="en-US" dirty="0" smtClean="0"/>
              <a:t>. When she wrote about proposed changed in the way schools are funded (out of the district coffers), she got the funding data. When she wrote about the district’s </a:t>
            </a:r>
            <a:r>
              <a:rPr lang="en-US" dirty="0" smtClean="0"/>
              <a:t>latest effort to close the achievement </a:t>
            </a:r>
            <a:r>
              <a:rPr lang="en-US" dirty="0" smtClean="0"/>
              <a:t>gap, she pulled test score data on the various sub-groups and looked at how that had changed over time.</a:t>
            </a:r>
            <a:endParaRPr lang="en-US" dirty="0" smtClean="0"/>
          </a:p>
          <a:p>
            <a:endParaRPr lang="en-US" dirty="0"/>
          </a:p>
          <a:p>
            <a:r>
              <a:rPr lang="en-US" dirty="0" smtClean="0"/>
              <a:t>She found that getting the most detailed data she could – rather than just a couple of summary numbers – gave her more fodder to work with. She found more questions, which led to more answers and more interesting stories. </a:t>
            </a:r>
            <a:endParaRPr lang="en-US" dirty="0"/>
          </a:p>
        </p:txBody>
      </p:sp>
      <p:sp>
        <p:nvSpPr>
          <p:cNvPr id="4" name="Slide Number Placeholder 3"/>
          <p:cNvSpPr>
            <a:spLocks noGrp="1"/>
          </p:cNvSpPr>
          <p:nvPr>
            <p:ph type="sldNum" sz="quarter" idx="10"/>
          </p:nvPr>
        </p:nvSpPr>
        <p:spPr/>
        <p:txBody>
          <a:bodyPr/>
          <a:lstStyle/>
          <a:p>
            <a:fld id="{9D26B19C-E0AC-47B4-83FB-C8C1A190676E}" type="slidenum">
              <a:rPr lang="en-US" smtClean="0"/>
              <a:t>8</a:t>
            </a:fld>
            <a:endParaRPr lang="en-US"/>
          </a:p>
        </p:txBody>
      </p:sp>
    </p:spTree>
    <p:extLst>
      <p:ext uri="{BB962C8B-B14F-4D97-AF65-F5344CB8AC3E}">
        <p14:creationId xmlns:p14="http://schemas.microsoft.com/office/powerpoint/2010/main" val="8458405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Another way beat reporters can put data to use on their beats is to build their own databases – it guarantees you’ll have unique stories. </a:t>
            </a:r>
          </a:p>
          <a:p>
            <a:endParaRPr lang="en-US" dirty="0"/>
          </a:p>
          <a:p>
            <a:r>
              <a:rPr lang="en-US" dirty="0" smtClean="0"/>
              <a:t>Chris Snowbeck keeps his own database with various info on Minnesota’s hospitals, including charity care, profitability, ER usage, surgeries and other details.</a:t>
            </a:r>
          </a:p>
          <a:p>
            <a:endParaRPr lang="en-US" dirty="0"/>
          </a:p>
          <a:p>
            <a:r>
              <a:rPr lang="en-US" dirty="0" smtClean="0"/>
              <a:t>He tapped his database for this story on how charity care has declined.</a:t>
            </a:r>
            <a:endParaRPr lang="en-US" dirty="0"/>
          </a:p>
        </p:txBody>
      </p:sp>
      <p:sp>
        <p:nvSpPr>
          <p:cNvPr id="4" name="Slide Number Placeholder 3"/>
          <p:cNvSpPr>
            <a:spLocks noGrp="1"/>
          </p:cNvSpPr>
          <p:nvPr>
            <p:ph type="sldNum" sz="quarter" idx="10"/>
          </p:nvPr>
        </p:nvSpPr>
        <p:spPr/>
        <p:txBody>
          <a:bodyPr/>
          <a:lstStyle/>
          <a:p>
            <a:fld id="{9D26B19C-E0AC-47B4-83FB-C8C1A190676E}" type="slidenum">
              <a:rPr lang="en-US" smtClean="0"/>
              <a:t>9</a:t>
            </a:fld>
            <a:endParaRPr lang="en-US"/>
          </a:p>
        </p:txBody>
      </p:sp>
    </p:spTree>
    <p:extLst>
      <p:ext uri="{BB962C8B-B14F-4D97-AF65-F5344CB8AC3E}">
        <p14:creationId xmlns:p14="http://schemas.microsoft.com/office/powerpoint/2010/main" val="246264862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9" name="Picture 8" descr="HD-PanelTitle-GrommetsCombine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2A133784-CF7F-427A-8C25-D5AAA62057B5}" type="datetimeFigureOut">
              <a:rPr lang="en-US" smtClean="0"/>
              <a:t>4/30/2015</a:t>
            </a:fld>
            <a:endParaRPr lang="en-US"/>
          </a:p>
        </p:txBody>
      </p:sp>
      <p:sp>
        <p:nvSpPr>
          <p:cNvPr id="5" name="Footer Placeholder 4"/>
          <p:cNvSpPr>
            <a:spLocks noGrp="1"/>
          </p:cNvSpPr>
          <p:nvPr>
            <p:ph type="ftr" sz="quarter" idx="11"/>
          </p:nvPr>
        </p:nvSpPr>
        <p:spPr>
          <a:xfrm>
            <a:off x="2692397" y="5037663"/>
            <a:ext cx="5214635" cy="279400"/>
          </a:xfrm>
        </p:spPr>
        <p:txBody>
          <a:bodyPr/>
          <a:lstStyle/>
          <a:p>
            <a:endParaRPr lang="en-US"/>
          </a:p>
        </p:txBody>
      </p:sp>
      <p:sp>
        <p:nvSpPr>
          <p:cNvPr id="6" name="Slide Number Placeholder 5"/>
          <p:cNvSpPr>
            <a:spLocks noGrp="1"/>
          </p:cNvSpPr>
          <p:nvPr>
            <p:ph type="sldNum" sz="quarter" idx="12"/>
          </p:nvPr>
        </p:nvSpPr>
        <p:spPr>
          <a:xfrm>
            <a:off x="8956900" y="5037663"/>
            <a:ext cx="551167" cy="279400"/>
          </a:xfrm>
        </p:spPr>
        <p:txBody>
          <a:bodyPr/>
          <a:lstStyle/>
          <a:p>
            <a:fld id="{B24D4583-BC9E-4DF4-A93F-637788DE70F0}" type="slidenum">
              <a:rPr lang="en-US" smtClean="0"/>
              <a:t>‹#›</a:t>
            </a:fld>
            <a:endParaRPr lang="en-US"/>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733578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A133784-CF7F-427A-8C25-D5AAA62057B5}" type="datetimeFigureOut">
              <a:rPr lang="en-US" smtClean="0"/>
              <a:t>4/30/2015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24D4583-BC9E-4DF4-A93F-637788DE70F0}" type="slidenum">
              <a:rPr lang="en-US" smtClean="0"/>
              <a:t>‹#›</a:t>
            </a:fld>
            <a:endParaRPr lang="en-US"/>
          </a:p>
        </p:txBody>
      </p:sp>
    </p:spTree>
    <p:extLst>
      <p:ext uri="{BB962C8B-B14F-4D97-AF65-F5344CB8AC3E}">
        <p14:creationId xmlns:p14="http://schemas.microsoft.com/office/powerpoint/2010/main" val="13607993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A133784-CF7F-427A-8C25-D5AAA62057B5}" type="datetimeFigureOut">
              <a:rPr lang="en-US" smtClean="0"/>
              <a:t>4/30/2015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4D4583-BC9E-4DF4-A93F-637788DE70F0}" type="slidenum">
              <a:rPr lang="en-US" smtClean="0"/>
              <a:t>‹#›</a:t>
            </a:fld>
            <a:endParaRPr lang="en-US"/>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911280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A133784-CF7F-427A-8C25-D5AAA62057B5}" type="datetimeFigureOut">
              <a:rPr lang="en-US" smtClean="0"/>
              <a:t>4/30/2015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4D4583-BC9E-4DF4-A93F-637788DE70F0}" type="slidenum">
              <a:rPr lang="en-US" smtClean="0"/>
              <a:t>‹#›</a:t>
            </a:fld>
            <a:endParaRPr lang="en-US"/>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1797528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A133784-CF7F-427A-8C25-D5AAA62057B5}" type="datetimeFigureOut">
              <a:rPr lang="en-US" smtClean="0"/>
              <a:t>4/30/2015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4D4583-BC9E-4DF4-A93F-637788DE70F0}" type="slidenum">
              <a:rPr lang="en-US" smtClean="0"/>
              <a:t>‹#›</a:t>
            </a:fld>
            <a:endParaRPr lang="en-US"/>
          </a:p>
        </p:txBody>
      </p:sp>
    </p:spTree>
    <p:extLst>
      <p:ext uri="{BB962C8B-B14F-4D97-AF65-F5344CB8AC3E}">
        <p14:creationId xmlns:p14="http://schemas.microsoft.com/office/powerpoint/2010/main" val="184405957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smtClean="0"/>
              <a:t>Click to edit Master title style</a:t>
            </a:r>
            <a:endParaRPr lang="en-US" dirty="0"/>
          </a:p>
        </p:txBody>
      </p:sp>
      <p:sp>
        <p:nvSpPr>
          <p:cNvPr id="14"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A133784-CF7F-427A-8C25-D5AAA62057B5}" type="datetimeFigureOut">
              <a:rPr lang="en-US" smtClean="0"/>
              <a:t>4/30/2015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4D4583-BC9E-4DF4-A93F-637788DE70F0}" type="slidenum">
              <a:rPr lang="en-US" smtClean="0"/>
              <a:t>‹#›</a:t>
            </a:fld>
            <a:endParaRPr lang="en-US"/>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7953042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smtClean="0"/>
              <a:t>Click to edit Master title style</a:t>
            </a:r>
            <a:endParaRPr lang="en-US" dirty="0"/>
          </a:p>
        </p:txBody>
      </p:sp>
      <p:sp>
        <p:nvSpPr>
          <p:cNvPr id="11"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A133784-CF7F-427A-8C25-D5AAA62057B5}" type="datetimeFigureOut">
              <a:rPr lang="en-US" smtClean="0"/>
              <a:t>4/30/2015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4D4583-BC9E-4DF4-A93F-637788DE70F0}" type="slidenum">
              <a:rPr lang="en-US" smtClean="0"/>
              <a:t>‹#›</a:t>
            </a:fld>
            <a:endParaRPr lang="en-US"/>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2912033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A133784-CF7F-427A-8C25-D5AAA62057B5}" type="datetimeFigureOut">
              <a:rPr lang="en-US" smtClean="0"/>
              <a:t>4/30/2015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4D4583-BC9E-4DF4-A93F-637788DE70F0}" type="slidenum">
              <a:rPr lang="en-US" smtClean="0"/>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6595949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A133784-CF7F-427A-8C25-D5AAA62057B5}" type="datetimeFigureOut">
              <a:rPr lang="en-US" smtClean="0"/>
              <a:t>4/30/2015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4D4583-BC9E-4DF4-A93F-637788DE70F0}" type="slidenum">
              <a:rPr lang="en-US" smtClean="0"/>
              <a:t>‹#›</a:t>
            </a:fld>
            <a:endParaRPr lang="en-US"/>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905610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A133784-CF7F-427A-8C25-D5AAA62057B5}" type="datetimeFigureOut">
              <a:rPr lang="en-US" smtClean="0"/>
              <a:t>4/30/2015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4D4583-BC9E-4DF4-A93F-637788DE70F0}" type="slidenum">
              <a:rPr lang="en-US" smtClean="0"/>
              <a:t>‹#›</a:t>
            </a:fld>
            <a:endParaRPr lang="en-US"/>
          </a:p>
        </p:txBody>
      </p:sp>
    </p:spTree>
    <p:extLst>
      <p:ext uri="{BB962C8B-B14F-4D97-AF65-F5344CB8AC3E}">
        <p14:creationId xmlns:p14="http://schemas.microsoft.com/office/powerpoint/2010/main" val="16618876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A133784-CF7F-427A-8C25-D5AAA62057B5}" type="datetimeFigureOut">
              <a:rPr lang="en-US" smtClean="0"/>
              <a:t>4/30/2015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4D4583-BC9E-4DF4-A93F-637788DE70F0}" type="slidenum">
              <a:rPr lang="en-US" smtClean="0"/>
              <a:t>‹#›</a:t>
            </a:fld>
            <a:endParaRPr lang="en-US"/>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663647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2A133784-CF7F-427A-8C25-D5AAA62057B5}" type="datetimeFigureOut">
              <a:rPr lang="en-US" smtClean="0"/>
              <a:t>4/30/2015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24D4583-BC9E-4DF4-A93F-637788DE70F0}" type="slidenum">
              <a:rPr lang="en-US" smtClean="0"/>
              <a:t>‹#›</a:t>
            </a:fld>
            <a:endParaRPr lang="en-US"/>
          </a:p>
        </p:txBody>
      </p:sp>
    </p:spTree>
    <p:extLst>
      <p:ext uri="{BB962C8B-B14F-4D97-AF65-F5344CB8AC3E}">
        <p14:creationId xmlns:p14="http://schemas.microsoft.com/office/powerpoint/2010/main" val="31603102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0671" y="2658533"/>
            <a:ext cx="4718304" cy="576262"/>
          </a:xfrm>
        </p:spPr>
        <p:txBody>
          <a:bodyPr anchor="b">
            <a:noAutofit/>
          </a:bodyPr>
          <a:lstStyle>
            <a:lvl1pPr marL="0" indent="0">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0671" y="3243262"/>
            <a:ext cx="4718304" cy="2632605"/>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2A133784-CF7F-427A-8C25-D5AAA62057B5}" type="datetimeFigureOut">
              <a:rPr lang="en-US" smtClean="0"/>
              <a:t>4/30/2015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24D4583-BC9E-4DF4-A93F-637788DE70F0}" type="slidenum">
              <a:rPr lang="en-US" smtClean="0"/>
              <a:t>‹#›</a:t>
            </a:fld>
            <a:endParaRPr lang="en-US"/>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244917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2A133784-CF7F-427A-8C25-D5AAA62057B5}" type="datetimeFigureOut">
              <a:rPr lang="en-US" smtClean="0"/>
              <a:t>4/30/2015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24D4583-BC9E-4DF4-A93F-637788DE70F0}" type="slidenum">
              <a:rPr lang="en-US" smtClean="0"/>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949609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A133784-CF7F-427A-8C25-D5AAA62057B5}" type="datetimeFigureOut">
              <a:rPr lang="en-US" smtClean="0"/>
              <a:t>4/30/2015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24D4583-BC9E-4DF4-A93F-637788DE70F0}" type="slidenum">
              <a:rPr lang="en-US" smtClean="0"/>
              <a:t>‹#›</a:t>
            </a:fld>
            <a:endParaRPr lang="en-US"/>
          </a:p>
        </p:txBody>
      </p:sp>
    </p:spTree>
    <p:extLst>
      <p:ext uri="{BB962C8B-B14F-4D97-AF65-F5344CB8AC3E}">
        <p14:creationId xmlns:p14="http://schemas.microsoft.com/office/powerpoint/2010/main" val="14137545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A133784-CF7F-427A-8C25-D5AAA62057B5}" type="datetimeFigureOut">
              <a:rPr lang="en-US" smtClean="0"/>
              <a:t>4/30/2015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24D4583-BC9E-4DF4-A93F-637788DE70F0}" type="slidenum">
              <a:rPr lang="en-US" smtClean="0"/>
              <a:t>‹#›</a:t>
            </a:fld>
            <a:endParaRPr lang="en-US"/>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233302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smtClean="0"/>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A133784-CF7F-427A-8C25-D5AAA62057B5}" type="datetimeFigureOut">
              <a:rPr lang="en-US" smtClean="0"/>
              <a:t>4/30/2015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24D4583-BC9E-4DF4-A93F-637788DE70F0}" type="slidenum">
              <a:rPr lang="en-US" smtClean="0"/>
              <a:t>‹#›</a:t>
            </a:fld>
            <a:endParaRPr lang="en-US"/>
          </a:p>
        </p:txBody>
      </p:sp>
    </p:spTree>
    <p:extLst>
      <p:ext uri="{BB962C8B-B14F-4D97-AF65-F5344CB8AC3E}">
        <p14:creationId xmlns:p14="http://schemas.microsoft.com/office/powerpoint/2010/main" val="41949701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7" name="Picture 6" descr="HD-PanelContent-GrommetsCombined.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2A133784-CF7F-427A-8C25-D5AAA62057B5}" type="datetimeFigureOut">
              <a:rPr lang="en-US" smtClean="0"/>
              <a:t>4/30/2015</a:t>
            </a:fld>
            <a:endParaRPr lang="en-US"/>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24D4583-BC9E-4DF4-A93F-637788DE70F0}" type="slidenum">
              <a:rPr lang="en-US" smtClean="0"/>
              <a:t>‹#›</a:t>
            </a:fld>
            <a:endParaRPr lang="en-US"/>
          </a:p>
        </p:txBody>
      </p:sp>
    </p:spTree>
    <p:extLst>
      <p:ext uri="{BB962C8B-B14F-4D97-AF65-F5344CB8AC3E}">
        <p14:creationId xmlns:p14="http://schemas.microsoft.com/office/powerpoint/2010/main" val="1108998157"/>
      </p:ext>
    </p:extLst>
  </p:cSld>
  <p:clrMap bg1="lt1" tx1="dk1" bg2="lt2" tx2="dk2" accent1="accent1" accent2="accent2" accent3="accent3" accent4="accent4" accent5="accent5" accent6="accent6" hlink="hlink" folHlink="folHlink"/>
  <p:sldLayoutIdLst>
    <p:sldLayoutId id="2147483845" r:id="rId1"/>
    <p:sldLayoutId id="2147483846" r:id="rId2"/>
    <p:sldLayoutId id="2147483847" r:id="rId3"/>
    <p:sldLayoutId id="2147483848" r:id="rId4"/>
    <p:sldLayoutId id="2147483849" r:id="rId5"/>
    <p:sldLayoutId id="2147483850" r:id="rId6"/>
    <p:sldLayoutId id="2147483851" r:id="rId7"/>
    <p:sldLayoutId id="2147483852" r:id="rId8"/>
    <p:sldLayoutId id="2147483853" r:id="rId9"/>
    <p:sldLayoutId id="2147483854" r:id="rId10"/>
    <p:sldLayoutId id="2147483855" r:id="rId11"/>
    <p:sldLayoutId id="2147483856" r:id="rId12"/>
    <p:sldLayoutId id="2147483857" r:id="rId13"/>
    <p:sldLayoutId id="2147483858" r:id="rId14"/>
    <p:sldLayoutId id="2147483859" r:id="rId15"/>
    <p:sldLayoutId id="2147483860" r:id="rId16"/>
    <p:sldLayoutId id="2147483861"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tribnet.startribune.com/wp-content/uploads/2014/01/StarTrib_Logo_Hor_Signature.png" TargetMode="External"/><Relationship Id="rId2" Type="http://schemas.openxmlformats.org/officeDocument/2006/relationships/notesSlide" Target="../notesSlides/notesSlide1.xml"/><Relationship Id="rId1" Type="http://schemas.openxmlformats.org/officeDocument/2006/relationships/slideLayout" Target="../slideLayouts/slideLayout9.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hyperlink" Target="http://usatoday30.usatoday.com/news/nation/mass-killings/index.html" TargetMode="External"/><Relationship Id="rId2" Type="http://schemas.openxmlformats.org/officeDocument/2006/relationships/notesSlide" Target="../notesSlides/notesSlide10.xml"/><Relationship Id="rId1" Type="http://schemas.openxmlformats.org/officeDocument/2006/relationships/slideLayout" Target="../slideLayouts/slideLayout6.xml"/><Relationship Id="rId5" Type="http://schemas.openxmlformats.org/officeDocument/2006/relationships/image" Target="../media/image19.png"/><Relationship Id="rId4" Type="http://schemas.openxmlformats.org/officeDocument/2006/relationships/image" Target="../media/image18.jpg"/></Relationships>
</file>

<file path=ppt/slides/_rels/slide11.xml.rels><?xml version="1.0" encoding="UTF-8" standalone="yes"?>
<Relationships xmlns="http://schemas.openxmlformats.org/package/2006/relationships"><Relationship Id="rId3" Type="http://schemas.openxmlformats.org/officeDocument/2006/relationships/hyperlink" Target="http://www.startribune.com/local/196515671.html" TargetMode="External"/><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hyperlink" Target="http://www.startribune.com/local/196413891.html" TargetMode="External"/><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www.twincities.com/familyoutings" TargetMode="External"/><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hyperlink" Target="http://www.sptimes.com/2006/02/26/Pasco/_May_I_have_your_atte.shtml" TargetMode="External"/></Relationships>
</file>

<file path=ppt/slides/_rels/slide30.xml.rels><?xml version="1.0" encoding="UTF-8" standalone="yes"?>
<Relationships xmlns="http://schemas.openxmlformats.org/package/2006/relationships"><Relationship Id="rId3" Type="http://schemas.openxmlformats.org/officeDocument/2006/relationships/hyperlink" Target="http://mjwebster.github.io/DataJ/Other/Ideasbybeat.html" TargetMode="External"/><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s://www.dropbox.com/s/wgxj058t2pih5fr/exampleofanalysistrail.docx?dl=0" TargetMode="External"/><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www.jsonline.com/watchdog/Deadly-Delays-Watchdog-Report-newborn-screening-program-231927171.html" TargetMode="External"/><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hyperlink" Target="https://datawrapper.de/" TargetMode="External"/><Relationship Id="rId2" Type="http://schemas.openxmlformats.org/officeDocument/2006/relationships/notesSlide" Target="../notesSlides/notesSlide41.xml"/><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hyperlink" Target="https://public.tableau.com/s/gallery/visualizing-simpsons" TargetMode="External"/><Relationship Id="rId2" Type="http://schemas.openxmlformats.org/officeDocument/2006/relationships/notesSlide" Target="../notesSlides/notesSlide43.xml"/><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4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hyperlink" Target="http://www.amazon.com/Data-Literacy-David-L-Herzog/dp/1483333469/ref=sr_1_1?s=books&amp;ie=UTF8&amp;qid=1429826903&amp;sr=1-1&amp;keywords=data+literacy+in+books" TargetMode="External"/><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hyperlink" Target="http://mjwebster.github.io/DataJ" TargetMode="External"/></Relationships>
</file>

<file path=ppt/slides/_rels/slide49.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49.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hyperlink" Target="http://www.jsonline.com/news/milwaukee/98682339.html"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www.twincities.com/ci_20398152/target-field-factor-minnesota-twins-sluggers-constantly-battle" TargetMode="External"/><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4.jp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864658" y="1883832"/>
            <a:ext cx="8624047" cy="1355479"/>
          </a:xfrm>
          <a:effectLst>
            <a:softEdge rad="0"/>
          </a:effectLst>
        </p:spPr>
        <p:txBody>
          <a:bodyPr>
            <a:noAutofit/>
          </a:bodyPr>
          <a:lstStyle/>
          <a:p>
            <a:r>
              <a:rPr lang="en-US" sz="4400" dirty="0" smtClean="0">
                <a:solidFill>
                  <a:schemeClr val="accent2">
                    <a:lumMod val="50000"/>
                  </a:schemeClr>
                </a:solidFill>
              </a:rPr>
              <a:t>Data journalism for editors</a:t>
            </a:r>
            <a:endParaRPr lang="en-US" sz="4400" dirty="0">
              <a:solidFill>
                <a:schemeClr val="accent2">
                  <a:lumMod val="50000"/>
                </a:schemeClr>
              </a:solidFill>
            </a:endParaRPr>
          </a:p>
        </p:txBody>
      </p:sp>
      <p:sp>
        <p:nvSpPr>
          <p:cNvPr id="6" name="Subtitle 5"/>
          <p:cNvSpPr>
            <a:spLocks noGrp="1"/>
          </p:cNvSpPr>
          <p:nvPr>
            <p:ph type="body" sz="half" idx="2"/>
          </p:nvPr>
        </p:nvSpPr>
        <p:spPr>
          <a:xfrm>
            <a:off x="3635473" y="3391620"/>
            <a:ext cx="4396902" cy="1598669"/>
          </a:xfrm>
        </p:spPr>
        <p:txBody>
          <a:bodyPr>
            <a:normAutofit lnSpcReduction="10000"/>
          </a:bodyPr>
          <a:lstStyle/>
          <a:p>
            <a:r>
              <a:rPr lang="en-US" sz="2400" dirty="0" smtClean="0"/>
              <a:t>MaryJo Webster</a:t>
            </a:r>
            <a:br>
              <a:rPr lang="en-US" sz="2400" dirty="0" smtClean="0"/>
            </a:br>
            <a:r>
              <a:rPr lang="en-US" sz="2400" dirty="0" smtClean="0"/>
              <a:t>CAR Editor</a:t>
            </a:r>
            <a:br>
              <a:rPr lang="en-US" sz="2400" dirty="0" smtClean="0"/>
            </a:br>
            <a:r>
              <a:rPr lang="en-US" sz="2400" dirty="0" smtClean="0"/>
              <a:t>maryjo.webster@startribune.com</a:t>
            </a:r>
            <a:br>
              <a:rPr lang="en-US" sz="2400" dirty="0" smtClean="0"/>
            </a:br>
            <a:r>
              <a:rPr lang="en-US" sz="2400" dirty="0" smtClean="0"/>
              <a:t>@</a:t>
            </a:r>
            <a:r>
              <a:rPr lang="en-US" sz="2400" dirty="0" err="1" smtClean="0"/>
              <a:t>MaryJoWebster</a:t>
            </a:r>
            <a:endParaRPr lang="en-US" sz="2400" dirty="0" smtClean="0"/>
          </a:p>
          <a:p>
            <a:endParaRPr lang="en-US" dirty="0"/>
          </a:p>
        </p:txBody>
      </p:sp>
      <p:pic>
        <p:nvPicPr>
          <p:cNvPr id="8" name="Picture 7" descr="StarTrib_Logo_Hor_Signature">
            <a:hlinkClick r:id="rId3"/>
          </p:cNvPr>
          <p:cNvPicPr/>
          <p:nvPr/>
        </p:nvPicPr>
        <p:blipFill>
          <a:blip r:embed="rId4">
            <a:extLst>
              <a:ext uri="{28A0092B-C50C-407E-A947-70E740481C1C}">
                <a14:useLocalDpi xmlns:a14="http://schemas.microsoft.com/office/drawing/2010/main" val="0"/>
              </a:ext>
            </a:extLst>
          </a:blip>
          <a:srcRect/>
          <a:stretch>
            <a:fillRect/>
          </a:stretch>
        </p:blipFill>
        <p:spPr bwMode="auto">
          <a:xfrm>
            <a:off x="4570014" y="1151404"/>
            <a:ext cx="2619375" cy="628650"/>
          </a:xfrm>
          <a:prstGeom prst="rect">
            <a:avLst/>
          </a:prstGeom>
          <a:noFill/>
          <a:ln>
            <a:noFill/>
          </a:ln>
        </p:spPr>
      </p:pic>
    </p:spTree>
    <p:extLst>
      <p:ext uri="{BB962C8B-B14F-4D97-AF65-F5344CB8AC3E}">
        <p14:creationId xmlns:p14="http://schemas.microsoft.com/office/powerpoint/2010/main" val="3045942385"/>
      </p:ext>
    </p:extLst>
  </p:cSld>
  <p:clrMapOvr>
    <a:masterClrMapping/>
  </p:clrMapOvr>
  <mc:AlternateContent xmlns:mc="http://schemas.openxmlformats.org/markup-compatibility/2006" xmlns:p14="http://schemas.microsoft.com/office/powerpoint/2010/main">
    <mc:Choice Requires="p14">
      <p:transition p14:dur="100" advTm="25102">
        <p:cut/>
      </p:transition>
    </mc:Choice>
    <mc:Fallback xmlns="">
      <p:transition advTm="25102">
        <p:cut/>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hlinkClick r:id="rId3"/>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44587" y="2248355"/>
            <a:ext cx="6213739" cy="3876190"/>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33384" y="5552673"/>
            <a:ext cx="2156647" cy="617273"/>
          </a:xfrm>
          <a:prstGeom prst="rect">
            <a:avLst/>
          </a:prstGeom>
        </p:spPr>
      </p:pic>
      <p:sp>
        <p:nvSpPr>
          <p:cNvPr id="5" name="TextBox 4"/>
          <p:cNvSpPr txBox="1"/>
          <p:nvPr/>
        </p:nvSpPr>
        <p:spPr>
          <a:xfrm>
            <a:off x="9033384" y="3532895"/>
            <a:ext cx="2011775" cy="1754326"/>
          </a:xfrm>
          <a:prstGeom prst="rect">
            <a:avLst/>
          </a:prstGeom>
          <a:noFill/>
        </p:spPr>
        <p:txBody>
          <a:bodyPr wrap="square" rtlCol="0">
            <a:spAutoFit/>
          </a:bodyPr>
          <a:lstStyle/>
          <a:p>
            <a:r>
              <a:rPr lang="en-US" dirty="0" smtClean="0"/>
              <a:t>Data:</a:t>
            </a:r>
            <a:endParaRPr lang="en-US" dirty="0"/>
          </a:p>
          <a:p>
            <a:pPr marL="285750" indent="-285750">
              <a:buFont typeface="Arial" panose="020B0604020202020204" pitchFamily="34" charset="0"/>
              <a:buChar char="•"/>
            </a:pPr>
            <a:r>
              <a:rPr lang="en-US" dirty="0" smtClean="0"/>
              <a:t>FBI data</a:t>
            </a:r>
          </a:p>
          <a:p>
            <a:pPr marL="285750" indent="-285750">
              <a:buFont typeface="Arial" panose="020B0604020202020204" pitchFamily="34" charset="0"/>
              <a:buChar char="•"/>
            </a:pPr>
            <a:r>
              <a:rPr lang="en-US" dirty="0" smtClean="0"/>
              <a:t>Media reports</a:t>
            </a:r>
          </a:p>
          <a:p>
            <a:pPr marL="285750" indent="-285750">
              <a:buFont typeface="Arial" panose="020B0604020202020204" pitchFamily="34" charset="0"/>
              <a:buChar char="•"/>
            </a:pPr>
            <a:r>
              <a:rPr lang="en-US" dirty="0" smtClean="0"/>
              <a:t>Local police records</a:t>
            </a:r>
            <a:br>
              <a:rPr lang="en-US" dirty="0" smtClean="0"/>
            </a:br>
            <a:endParaRPr lang="en-US" dirty="0"/>
          </a:p>
        </p:txBody>
      </p:sp>
      <p:sp>
        <p:nvSpPr>
          <p:cNvPr id="2" name="Title 1"/>
          <p:cNvSpPr>
            <a:spLocks noGrp="1"/>
          </p:cNvSpPr>
          <p:nvPr>
            <p:ph type="title"/>
          </p:nvPr>
        </p:nvSpPr>
        <p:spPr/>
        <p:txBody>
          <a:bodyPr/>
          <a:lstStyle/>
          <a:p>
            <a:pPr algn="l"/>
            <a:r>
              <a:rPr lang="en-US" dirty="0" smtClean="0"/>
              <a:t>Put big events into context</a:t>
            </a:r>
            <a:endParaRPr lang="en-US" dirty="0"/>
          </a:p>
        </p:txBody>
      </p:sp>
    </p:spTree>
    <p:extLst>
      <p:ext uri="{BB962C8B-B14F-4D97-AF65-F5344CB8AC3E}">
        <p14:creationId xmlns:p14="http://schemas.microsoft.com/office/powerpoint/2010/main" val="1980971679"/>
      </p:ext>
    </p:extLst>
  </p:cSld>
  <p:clrMapOvr>
    <a:masterClrMapping/>
  </p:clrMapOvr>
  <mc:AlternateContent xmlns:mc="http://schemas.openxmlformats.org/markup-compatibility/2006" xmlns:p14="http://schemas.microsoft.com/office/powerpoint/2010/main">
    <mc:Choice Requires="p14">
      <p:transition p14:dur="100" advTm="20787">
        <p:cut/>
      </p:transition>
    </mc:Choice>
    <mc:Fallback xmlns="">
      <p:transition advTm="20787">
        <p:cut/>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hlinkClick r:id="rId3"/>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50658" y="519953"/>
            <a:ext cx="6875930" cy="5883460"/>
          </a:xfrm>
          <a:prstGeom prst="rect">
            <a:avLst/>
          </a:prstGeom>
        </p:spPr>
      </p:pic>
      <p:sp>
        <p:nvSpPr>
          <p:cNvPr id="5" name="TextBox 4"/>
          <p:cNvSpPr txBox="1"/>
          <p:nvPr/>
        </p:nvSpPr>
        <p:spPr>
          <a:xfrm>
            <a:off x="959224" y="896471"/>
            <a:ext cx="2554941" cy="1384995"/>
          </a:xfrm>
          <a:prstGeom prst="rect">
            <a:avLst/>
          </a:prstGeom>
          <a:noFill/>
        </p:spPr>
        <p:txBody>
          <a:bodyPr wrap="square" rtlCol="0">
            <a:spAutoFit/>
          </a:bodyPr>
          <a:lstStyle/>
          <a:p>
            <a:pPr algn="ctr"/>
            <a:r>
              <a:rPr lang="en-US" sz="2800" dirty="0" smtClean="0"/>
              <a:t>Interactives: </a:t>
            </a:r>
            <a:br>
              <a:rPr lang="en-US" sz="2800" dirty="0" smtClean="0"/>
            </a:br>
            <a:r>
              <a:rPr lang="en-US" sz="2800" dirty="0" smtClean="0"/>
              <a:t>Let readers find their own stories</a:t>
            </a:r>
            <a:endParaRPr lang="en-US" sz="2800" dirty="0"/>
          </a:p>
        </p:txBody>
      </p:sp>
    </p:spTree>
    <p:extLst>
      <p:ext uri="{BB962C8B-B14F-4D97-AF65-F5344CB8AC3E}">
        <p14:creationId xmlns:p14="http://schemas.microsoft.com/office/powerpoint/2010/main" val="1924267283"/>
      </p:ext>
    </p:extLst>
  </p:cSld>
  <p:clrMapOvr>
    <a:masterClrMapping/>
  </p:clrMapOvr>
  <mc:AlternateContent xmlns:mc="http://schemas.openxmlformats.org/markup-compatibility/2006" xmlns:p14="http://schemas.microsoft.com/office/powerpoint/2010/main">
    <mc:Choice Requires="p14">
      <p:transition p14:dur="100" advTm="24057">
        <p:cut/>
      </p:transition>
    </mc:Choice>
    <mc:Fallback xmlns="">
      <p:transition advTm="24057">
        <p:cut/>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hlinkClick r:id="rId3"/>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45243" y="574677"/>
            <a:ext cx="8241860" cy="5664759"/>
          </a:xfrm>
          <a:prstGeom prst="rect">
            <a:avLst/>
          </a:prstGeom>
        </p:spPr>
      </p:pic>
    </p:spTree>
    <p:extLst>
      <p:ext uri="{BB962C8B-B14F-4D97-AF65-F5344CB8AC3E}">
        <p14:creationId xmlns:p14="http://schemas.microsoft.com/office/powerpoint/2010/main" val="400767225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“data”?</a:t>
            </a:r>
            <a:endParaRPr lang="en-US"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620788314"/>
      </p:ext>
    </p:extLst>
  </p:cSld>
  <p:clrMapOvr>
    <a:masterClrMapping/>
  </p:clrMapOvr>
  <mc:AlternateContent xmlns:mc="http://schemas.openxmlformats.org/markup-compatibility/2006" xmlns:p14="http://schemas.microsoft.com/office/powerpoint/2010/main">
    <mc:Choice Requires="p14">
      <p:transition p14:dur="100" advTm="6516">
        <p:cut/>
      </p:transition>
    </mc:Choice>
    <mc:Fallback xmlns="">
      <p:transition advTm="6516">
        <p:cut/>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olice stats image"/>
          <p:cNvPicPr>
            <a:picLocks noChangeAspect="1" noChangeArrowheads="1"/>
          </p:cNvPicPr>
          <p:nvPr/>
        </p:nvPicPr>
        <p:blipFill>
          <a:blip r:embed="rId3" cstate="print"/>
          <a:srcRect/>
          <a:stretch>
            <a:fillRect/>
          </a:stretch>
        </p:blipFill>
        <p:spPr bwMode="auto">
          <a:xfrm>
            <a:off x="3280801" y="1032901"/>
            <a:ext cx="8086725" cy="4505325"/>
          </a:xfrm>
          <a:prstGeom prst="rect">
            <a:avLst/>
          </a:prstGeom>
          <a:noFill/>
        </p:spPr>
      </p:pic>
      <p:sp>
        <p:nvSpPr>
          <p:cNvPr id="5" name="TextBox 4"/>
          <p:cNvSpPr txBox="1"/>
          <p:nvPr/>
        </p:nvSpPr>
        <p:spPr>
          <a:xfrm>
            <a:off x="717176" y="1564324"/>
            <a:ext cx="2339789" cy="1938992"/>
          </a:xfrm>
          <a:prstGeom prst="rect">
            <a:avLst/>
          </a:prstGeom>
          <a:noFill/>
        </p:spPr>
        <p:txBody>
          <a:bodyPr wrap="square" rtlCol="0">
            <a:spAutoFit/>
          </a:bodyPr>
          <a:lstStyle/>
          <a:p>
            <a:pPr algn="ctr"/>
            <a:r>
              <a:rPr lang="en-US" sz="4000" dirty="0" smtClean="0"/>
              <a:t>Aggregate</a:t>
            </a:r>
          </a:p>
          <a:p>
            <a:pPr algn="ctr"/>
            <a:r>
              <a:rPr lang="en-US" sz="4000" dirty="0" smtClean="0"/>
              <a:t>or </a:t>
            </a:r>
          </a:p>
          <a:p>
            <a:pPr algn="ctr"/>
            <a:r>
              <a:rPr lang="en-US" sz="4000" dirty="0" smtClean="0"/>
              <a:t>Summary</a:t>
            </a:r>
            <a:endParaRPr lang="en-US" sz="4000" dirty="0"/>
          </a:p>
        </p:txBody>
      </p:sp>
    </p:spTree>
    <p:extLst>
      <p:ext uri="{BB962C8B-B14F-4D97-AF65-F5344CB8AC3E}">
        <p14:creationId xmlns:p14="http://schemas.microsoft.com/office/powerpoint/2010/main" val="3183122704"/>
      </p:ext>
    </p:extLst>
  </p:cSld>
  <p:clrMapOvr>
    <a:masterClrMapping/>
  </p:clrMapOvr>
  <mc:AlternateContent xmlns:mc="http://schemas.openxmlformats.org/markup-compatibility/2006" xmlns:p14="http://schemas.microsoft.com/office/powerpoint/2010/main">
    <mc:Choice Requires="p14">
      <p:transition p14:dur="100" advTm="7059">
        <p:cut/>
      </p:transition>
    </mc:Choice>
    <mc:Fallback xmlns="">
      <p:transition advTm="7059">
        <p:cut/>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 we can ask the aggregate data?</a:t>
            </a:r>
            <a:endParaRPr lang="en-US" dirty="0"/>
          </a:p>
        </p:txBody>
      </p:sp>
      <p:sp>
        <p:nvSpPr>
          <p:cNvPr id="3" name="Content Placeholder 2"/>
          <p:cNvSpPr>
            <a:spLocks noGrp="1"/>
          </p:cNvSpPr>
          <p:nvPr>
            <p:ph idx="1"/>
          </p:nvPr>
        </p:nvSpPr>
        <p:spPr/>
        <p:txBody>
          <a:bodyPr/>
          <a:lstStyle/>
          <a:p>
            <a:r>
              <a:rPr lang="en-US" dirty="0" smtClean="0"/>
              <a:t>Which crime(s) had biggest increase or decrease across the three years</a:t>
            </a:r>
          </a:p>
          <a:p>
            <a:r>
              <a:rPr lang="en-US" dirty="0" smtClean="0"/>
              <a:t>Compare property crime to crimes against persons</a:t>
            </a:r>
          </a:p>
          <a:p>
            <a:endParaRPr lang="en-US" dirty="0" smtClean="0"/>
          </a:p>
          <a:p>
            <a:endParaRPr lang="en-US" dirty="0" smtClean="0"/>
          </a:p>
          <a:p>
            <a:endParaRPr lang="en-US" dirty="0"/>
          </a:p>
        </p:txBody>
      </p:sp>
    </p:spTree>
    <p:extLst>
      <p:ext uri="{BB962C8B-B14F-4D97-AF65-F5344CB8AC3E}">
        <p14:creationId xmlns:p14="http://schemas.microsoft.com/office/powerpoint/2010/main" val="2327412138"/>
      </p:ext>
    </p:extLst>
  </p:cSld>
  <p:clrMapOvr>
    <a:masterClrMapping/>
  </p:clrMapOvr>
  <mc:AlternateContent xmlns:mc="http://schemas.openxmlformats.org/markup-compatibility/2006" xmlns:p14="http://schemas.microsoft.com/office/powerpoint/2010/main">
    <mc:Choice Requires="p14">
      <p:transition p14:dur="100" advTm="221">
        <p:cut/>
      </p:transition>
    </mc:Choice>
    <mc:Fallback xmlns="">
      <p:transition advTm="221">
        <p:cut/>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4515" y="1096279"/>
            <a:ext cx="10058400" cy="2906949"/>
          </a:xfrm>
          <a:prstGeom prst="rect">
            <a:avLst/>
          </a:prstGeom>
        </p:spPr>
      </p:pic>
    </p:spTree>
    <p:extLst>
      <p:ext uri="{BB962C8B-B14F-4D97-AF65-F5344CB8AC3E}">
        <p14:creationId xmlns:p14="http://schemas.microsoft.com/office/powerpoint/2010/main" val="4018695989"/>
      </p:ext>
    </p:extLst>
  </p:cSld>
  <p:clrMapOvr>
    <a:masterClrMapping/>
  </p:clrMapOvr>
  <mc:AlternateContent xmlns:mc="http://schemas.openxmlformats.org/markup-compatibility/2006" xmlns:p14="http://schemas.microsoft.com/office/powerpoint/2010/main">
    <mc:Choice Requires="p14">
      <p:transition p14:dur="100" advTm="55242">
        <p:cut/>
      </p:transition>
    </mc:Choice>
    <mc:Fallback xmlns="">
      <p:transition advTm="55242">
        <p:cut/>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tpaul_crimedata.jpg"/>
          <p:cNvPicPr>
            <a:picLocks noChangeAspect="1"/>
          </p:cNvPicPr>
          <p:nvPr/>
        </p:nvPicPr>
        <p:blipFill>
          <a:blip r:embed="rId3" cstate="print"/>
          <a:stretch>
            <a:fillRect/>
          </a:stretch>
        </p:blipFill>
        <p:spPr>
          <a:xfrm>
            <a:off x="968600" y="1766047"/>
            <a:ext cx="10161034" cy="4274014"/>
          </a:xfrm>
          <a:prstGeom prst="rect">
            <a:avLst/>
          </a:prstGeom>
        </p:spPr>
      </p:pic>
      <p:sp>
        <p:nvSpPr>
          <p:cNvPr id="3" name="TextBox 2"/>
          <p:cNvSpPr txBox="1"/>
          <p:nvPr/>
        </p:nvSpPr>
        <p:spPr>
          <a:xfrm>
            <a:off x="2707342" y="934108"/>
            <a:ext cx="3935506" cy="646331"/>
          </a:xfrm>
          <a:prstGeom prst="rect">
            <a:avLst/>
          </a:prstGeom>
          <a:noFill/>
        </p:spPr>
        <p:txBody>
          <a:bodyPr wrap="square" rtlCol="0">
            <a:spAutoFit/>
          </a:bodyPr>
          <a:lstStyle/>
          <a:p>
            <a:r>
              <a:rPr lang="en-US" sz="3600" dirty="0" smtClean="0"/>
              <a:t>Raw data</a:t>
            </a:r>
            <a:endParaRPr lang="en-US" dirty="0"/>
          </a:p>
        </p:txBody>
      </p:sp>
    </p:spTree>
    <p:extLst>
      <p:ext uri="{BB962C8B-B14F-4D97-AF65-F5344CB8AC3E}">
        <p14:creationId xmlns:p14="http://schemas.microsoft.com/office/powerpoint/2010/main" val="3666070763"/>
      </p:ext>
    </p:extLst>
  </p:cSld>
  <p:clrMapOvr>
    <a:masterClrMapping/>
  </p:clrMapOvr>
  <mc:AlternateContent xmlns:mc="http://schemas.openxmlformats.org/markup-compatibility/2006" xmlns:p14="http://schemas.microsoft.com/office/powerpoint/2010/main">
    <mc:Choice Requires="p14">
      <p:transition p14:dur="100" advTm="30280">
        <p:cut/>
      </p:transition>
    </mc:Choice>
    <mc:Fallback xmlns="">
      <p:transition advTm="30280">
        <p:cut/>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 for the raw data?</a:t>
            </a:r>
            <a:endParaRPr lang="en-US" dirty="0"/>
          </a:p>
        </p:txBody>
      </p:sp>
      <p:sp>
        <p:nvSpPr>
          <p:cNvPr id="3" name="Content Placeholder 2"/>
          <p:cNvSpPr>
            <a:spLocks noGrp="1"/>
          </p:cNvSpPr>
          <p:nvPr>
            <p:ph idx="1"/>
          </p:nvPr>
        </p:nvSpPr>
        <p:spPr/>
        <p:txBody>
          <a:bodyPr>
            <a:normAutofit lnSpcReduction="10000"/>
          </a:bodyPr>
          <a:lstStyle/>
          <a:p>
            <a:r>
              <a:rPr lang="en-US" dirty="0" smtClean="0"/>
              <a:t>Which neighborhood had biggest increase in crime?</a:t>
            </a:r>
          </a:p>
          <a:p>
            <a:r>
              <a:rPr lang="en-US" dirty="0" smtClean="0"/>
              <a:t>Were some parts of the city more prone to certain types of crimes than other neighborhoods?</a:t>
            </a:r>
          </a:p>
          <a:p>
            <a:r>
              <a:rPr lang="en-US" dirty="0" smtClean="0"/>
              <a:t>Is there a time of day or day of week when more crimes are reported?</a:t>
            </a:r>
          </a:p>
          <a:p>
            <a:r>
              <a:rPr lang="en-US" dirty="0" smtClean="0"/>
              <a:t>Per capita crime rates</a:t>
            </a:r>
          </a:p>
          <a:p>
            <a:r>
              <a:rPr lang="en-US" dirty="0" smtClean="0"/>
              <a:t>You can turn this into a map!</a:t>
            </a:r>
          </a:p>
          <a:p>
            <a:r>
              <a:rPr lang="en-US" dirty="0" smtClean="0"/>
              <a:t>Find crime reports at particular addresses</a:t>
            </a:r>
          </a:p>
          <a:p>
            <a:endParaRPr lang="en-US" dirty="0"/>
          </a:p>
        </p:txBody>
      </p:sp>
    </p:spTree>
    <p:extLst>
      <p:ext uri="{BB962C8B-B14F-4D97-AF65-F5344CB8AC3E}">
        <p14:creationId xmlns:p14="http://schemas.microsoft.com/office/powerpoint/2010/main" val="3383725591"/>
      </p:ext>
    </p:extLst>
  </p:cSld>
  <p:clrMapOvr>
    <a:masterClrMapping/>
  </p:clrMapOvr>
  <mc:AlternateContent xmlns:mc="http://schemas.openxmlformats.org/markup-compatibility/2006" xmlns:p14="http://schemas.microsoft.com/office/powerpoint/2010/main">
    <mc:Choice Requires="p14">
      <p:transition p14:dur="100" advTm="50406">
        <p:cut/>
      </p:transition>
    </mc:Choice>
    <mc:Fallback xmlns="">
      <p:transition advTm="50406">
        <p:cut/>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hlinkClick r:id="rId3"/>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49271" y="543214"/>
            <a:ext cx="6695983" cy="5705185"/>
          </a:xfrm>
          <a:prstGeom prst="rect">
            <a:avLst/>
          </a:prstGeom>
        </p:spPr>
      </p:pic>
      <p:sp>
        <p:nvSpPr>
          <p:cNvPr id="3" name="TextBox 2"/>
          <p:cNvSpPr txBox="1"/>
          <p:nvPr/>
        </p:nvSpPr>
        <p:spPr>
          <a:xfrm>
            <a:off x="654424" y="1102659"/>
            <a:ext cx="3290047" cy="1077218"/>
          </a:xfrm>
          <a:prstGeom prst="rect">
            <a:avLst/>
          </a:prstGeom>
          <a:noFill/>
        </p:spPr>
        <p:txBody>
          <a:bodyPr wrap="square" rtlCol="0">
            <a:spAutoFit/>
          </a:bodyPr>
          <a:lstStyle/>
          <a:p>
            <a:r>
              <a:rPr lang="en-US" sz="3200" dirty="0" smtClean="0"/>
              <a:t>Anything can become data.....</a:t>
            </a:r>
            <a:endParaRPr lang="en-US" sz="3200" dirty="0"/>
          </a:p>
        </p:txBody>
      </p:sp>
    </p:spTree>
    <p:extLst>
      <p:ext uri="{BB962C8B-B14F-4D97-AF65-F5344CB8AC3E}">
        <p14:creationId xmlns:p14="http://schemas.microsoft.com/office/powerpoint/2010/main" val="773018719"/>
      </p:ext>
    </p:extLst>
  </p:cSld>
  <p:clrMapOvr>
    <a:masterClrMapping/>
  </p:clrMapOvr>
  <mc:AlternateContent xmlns:mc="http://schemas.openxmlformats.org/markup-compatibility/2006" xmlns:p14="http://schemas.microsoft.com/office/powerpoint/2010/main">
    <mc:Choice Requires="p14">
      <p:transition p14:dur="100" advTm="49894">
        <p:cut/>
      </p:transition>
    </mc:Choice>
    <mc:Fallback xmlns="">
      <p:transition advTm="49894">
        <p:cut/>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What is data journalism?</a:t>
            </a:r>
            <a:endParaRPr lang="en-US" dirty="0"/>
          </a:p>
        </p:txBody>
      </p:sp>
      <p:sp>
        <p:nvSpPr>
          <p:cNvPr id="5" name="Content Placeholder 4"/>
          <p:cNvSpPr>
            <a:spLocks noGrp="1"/>
          </p:cNvSpPr>
          <p:nvPr>
            <p:ph idx="1"/>
          </p:nvPr>
        </p:nvSpPr>
        <p:spPr/>
        <p:txBody>
          <a:bodyPr>
            <a:normAutofit/>
          </a:bodyPr>
          <a:lstStyle/>
          <a:p>
            <a:r>
              <a:rPr lang="en-US" dirty="0" smtClean="0"/>
              <a:t>A story that relies heavily on our own analysis of data, and would either be impossible or very difficult without it</a:t>
            </a:r>
          </a:p>
          <a:p>
            <a:r>
              <a:rPr lang="en-US" dirty="0" smtClean="0"/>
              <a:t>A story that uses our own data analysis to provide context or more support to a story</a:t>
            </a:r>
          </a:p>
          <a:p>
            <a:r>
              <a:rPr lang="en-US" dirty="0" smtClean="0"/>
              <a:t>A data-driven digital product: i.e. interactive map, graphic, database, news app, data visualization</a:t>
            </a:r>
          </a:p>
          <a:p>
            <a:endParaRPr lang="en-US" dirty="0" smtClean="0"/>
          </a:p>
          <a:p>
            <a:endParaRPr lang="en-US" dirty="0"/>
          </a:p>
        </p:txBody>
      </p:sp>
    </p:spTree>
    <p:extLst>
      <p:ext uri="{BB962C8B-B14F-4D97-AF65-F5344CB8AC3E}">
        <p14:creationId xmlns:p14="http://schemas.microsoft.com/office/powerpoint/2010/main" val="2477322437"/>
      </p:ext>
    </p:extLst>
  </p:cSld>
  <p:clrMapOvr>
    <a:masterClrMapping/>
  </p:clrMapOvr>
  <mc:AlternateContent xmlns:mc="http://schemas.openxmlformats.org/markup-compatibility/2006" xmlns:p14="http://schemas.microsoft.com/office/powerpoint/2010/main">
    <mc:Choice Requires="p14">
      <p:transition p14:dur="100" advTm="68413">
        <p:cut/>
      </p:transition>
    </mc:Choice>
    <mc:Fallback xmlns="">
      <p:transition advTm="68413">
        <p:cut/>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111623" y="1398494"/>
            <a:ext cx="9923929" cy="830997"/>
          </a:xfrm>
          <a:prstGeom prst="rect">
            <a:avLst/>
          </a:prstGeom>
          <a:noFill/>
        </p:spPr>
        <p:txBody>
          <a:bodyPr wrap="square" rtlCol="0">
            <a:spAutoFit/>
          </a:bodyPr>
          <a:lstStyle/>
          <a:p>
            <a:pPr algn="ctr"/>
            <a:r>
              <a:rPr lang="en-US" sz="2400" dirty="0" smtClean="0"/>
              <a:t>NY Times reporter Derek Willis – database of congressional press releases</a:t>
            </a:r>
          </a:p>
          <a:p>
            <a:pPr algn="ctr"/>
            <a:r>
              <a:rPr lang="en-US" sz="2400" dirty="0" smtClean="0"/>
              <a:t>search for “Ebola” in title</a:t>
            </a:r>
            <a:endParaRPr lang="en-US" sz="2400" dirty="0"/>
          </a:p>
        </p:txBody>
      </p:sp>
      <p:graphicFrame>
        <p:nvGraphicFramePr>
          <p:cNvPr id="3" name="Table 2"/>
          <p:cNvGraphicFramePr>
            <a:graphicFrameLocks noGrp="1"/>
          </p:cNvGraphicFramePr>
          <p:nvPr>
            <p:extLst>
              <p:ext uri="{D42A27DB-BD31-4B8C-83A1-F6EECF244321}">
                <p14:modId xmlns:p14="http://schemas.microsoft.com/office/powerpoint/2010/main" val="1670567386"/>
              </p:ext>
            </p:extLst>
          </p:nvPr>
        </p:nvGraphicFramePr>
        <p:xfrm>
          <a:off x="1945341" y="2405031"/>
          <a:ext cx="8128000" cy="1854200"/>
        </p:xfrm>
        <a:graphic>
          <a:graphicData uri="http://schemas.openxmlformats.org/drawingml/2006/table">
            <a:tbl>
              <a:tblPr firstRow="1" bandRow="1">
                <a:tableStyleId>{5C22544A-7EE6-4342-B048-85BDC9FD1C3A}</a:tableStyleId>
              </a:tblPr>
              <a:tblGrid>
                <a:gridCol w="4064000"/>
                <a:gridCol w="4064000"/>
              </a:tblGrid>
              <a:tr h="370840">
                <a:tc>
                  <a:txBody>
                    <a:bodyPr/>
                    <a:lstStyle/>
                    <a:p>
                      <a:r>
                        <a:rPr lang="en-US" dirty="0" smtClean="0"/>
                        <a:t>January</a:t>
                      </a:r>
                      <a:r>
                        <a:rPr lang="en-US" baseline="0" dirty="0" smtClean="0"/>
                        <a:t>-June, 2014</a:t>
                      </a:r>
                      <a:endParaRPr lang="en-US" dirty="0"/>
                    </a:p>
                  </a:txBody>
                  <a:tcPr/>
                </a:tc>
                <a:tc>
                  <a:txBody>
                    <a:bodyPr/>
                    <a:lstStyle/>
                    <a:p>
                      <a:r>
                        <a:rPr lang="en-US" dirty="0" smtClean="0"/>
                        <a:t>0</a:t>
                      </a:r>
                      <a:endParaRPr lang="en-US" dirty="0"/>
                    </a:p>
                  </a:txBody>
                  <a:tcPr/>
                </a:tc>
              </a:tr>
              <a:tr h="370840">
                <a:tc>
                  <a:txBody>
                    <a:bodyPr/>
                    <a:lstStyle/>
                    <a:p>
                      <a:r>
                        <a:rPr lang="en-US" dirty="0" smtClean="0"/>
                        <a:t>July</a:t>
                      </a:r>
                      <a:endParaRPr lang="en-US" dirty="0"/>
                    </a:p>
                  </a:txBody>
                  <a:tcPr/>
                </a:tc>
                <a:tc>
                  <a:txBody>
                    <a:bodyPr/>
                    <a:lstStyle/>
                    <a:p>
                      <a:r>
                        <a:rPr lang="en-US" dirty="0" smtClean="0"/>
                        <a:t>2</a:t>
                      </a:r>
                      <a:endParaRPr lang="en-US" dirty="0"/>
                    </a:p>
                  </a:txBody>
                  <a:tcPr/>
                </a:tc>
              </a:tr>
              <a:tr h="370840">
                <a:tc>
                  <a:txBody>
                    <a:bodyPr/>
                    <a:lstStyle/>
                    <a:p>
                      <a:r>
                        <a:rPr lang="en-US" dirty="0" smtClean="0"/>
                        <a:t>August</a:t>
                      </a:r>
                      <a:endParaRPr lang="en-US" dirty="0"/>
                    </a:p>
                  </a:txBody>
                  <a:tcPr/>
                </a:tc>
                <a:tc>
                  <a:txBody>
                    <a:bodyPr/>
                    <a:lstStyle/>
                    <a:p>
                      <a:r>
                        <a:rPr lang="en-US" dirty="0" smtClean="0"/>
                        <a:t>8</a:t>
                      </a:r>
                      <a:endParaRPr lang="en-US" dirty="0"/>
                    </a:p>
                  </a:txBody>
                  <a:tcPr/>
                </a:tc>
              </a:tr>
              <a:tr h="370840">
                <a:tc>
                  <a:txBody>
                    <a:bodyPr/>
                    <a:lstStyle/>
                    <a:p>
                      <a:r>
                        <a:rPr lang="en-US" dirty="0" smtClean="0"/>
                        <a:t>September</a:t>
                      </a:r>
                      <a:endParaRPr lang="en-US" dirty="0"/>
                    </a:p>
                  </a:txBody>
                  <a:tcPr/>
                </a:tc>
                <a:tc>
                  <a:txBody>
                    <a:bodyPr/>
                    <a:lstStyle/>
                    <a:p>
                      <a:r>
                        <a:rPr lang="en-US" dirty="0" smtClean="0"/>
                        <a:t>56</a:t>
                      </a:r>
                      <a:endParaRPr lang="en-US" dirty="0"/>
                    </a:p>
                  </a:txBody>
                  <a:tcPr/>
                </a:tc>
              </a:tr>
              <a:tr h="370840">
                <a:tc>
                  <a:txBody>
                    <a:bodyPr/>
                    <a:lstStyle/>
                    <a:p>
                      <a:r>
                        <a:rPr lang="en-US" dirty="0" smtClean="0"/>
                        <a:t>October</a:t>
                      </a:r>
                      <a:endParaRPr lang="en-US" dirty="0"/>
                    </a:p>
                  </a:txBody>
                  <a:tcPr/>
                </a:tc>
                <a:tc>
                  <a:txBody>
                    <a:bodyPr/>
                    <a:lstStyle/>
                    <a:p>
                      <a:r>
                        <a:rPr lang="en-US" dirty="0" smtClean="0"/>
                        <a:t>275</a:t>
                      </a:r>
                      <a:endParaRPr lang="en-US" dirty="0"/>
                    </a:p>
                  </a:txBody>
                  <a:tcPr/>
                </a:tc>
              </a:tr>
            </a:tbl>
          </a:graphicData>
        </a:graphic>
      </p:graphicFrame>
    </p:spTree>
    <p:extLst>
      <p:ext uri="{BB962C8B-B14F-4D97-AF65-F5344CB8AC3E}">
        <p14:creationId xmlns:p14="http://schemas.microsoft.com/office/powerpoint/2010/main" val="477444966"/>
      </p:ext>
    </p:extLst>
  </p:cSld>
  <p:clrMapOvr>
    <a:masterClrMapping/>
  </p:clrMapOvr>
  <mc:AlternateContent xmlns:mc="http://schemas.openxmlformats.org/markup-compatibility/2006" xmlns:p14="http://schemas.microsoft.com/office/powerpoint/2010/main">
    <mc:Choice Requires="p14">
      <p:transition p14:dur="100" advTm="35075">
        <p:cut/>
      </p:transition>
    </mc:Choice>
    <mc:Fallback xmlns="">
      <p:transition advTm="35075">
        <p:cut/>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66925" y="741607"/>
            <a:ext cx="8058150" cy="5374786"/>
          </a:xfrm>
          <a:prstGeom prst="rect">
            <a:avLst/>
          </a:prstGeom>
        </p:spPr>
      </p:pic>
      <p:sp>
        <p:nvSpPr>
          <p:cNvPr id="2" name="Title 1"/>
          <p:cNvSpPr>
            <a:spLocks noGrp="1"/>
          </p:cNvSpPr>
          <p:nvPr>
            <p:ph type="title"/>
          </p:nvPr>
        </p:nvSpPr>
        <p:spPr/>
        <p:txBody>
          <a:bodyPr/>
          <a:lstStyle/>
          <a:p>
            <a:r>
              <a:rPr lang="en-US" dirty="0" smtClean="0"/>
              <a:t>Data is a source</a:t>
            </a:r>
            <a:endParaRPr lang="en-US" dirty="0"/>
          </a:p>
        </p:txBody>
      </p:sp>
    </p:spTree>
    <p:extLst>
      <p:ext uri="{BB962C8B-B14F-4D97-AF65-F5344CB8AC3E}">
        <p14:creationId xmlns:p14="http://schemas.microsoft.com/office/powerpoint/2010/main" val="1119507911"/>
      </p:ext>
    </p:extLst>
  </p:cSld>
  <p:clrMapOvr>
    <a:masterClrMapping/>
  </p:clrMapOvr>
  <mc:AlternateContent xmlns:mc="http://schemas.openxmlformats.org/markup-compatibility/2006" xmlns:p14="http://schemas.microsoft.com/office/powerpoint/2010/main">
    <mc:Choice Requires="p14">
      <p:transition p14:dur="100" advTm="7652">
        <p:cut/>
      </p:transition>
    </mc:Choice>
    <mc:Fallback xmlns="">
      <p:transition advTm="7652">
        <p:cut/>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Same sourcing rules apply...</a:t>
            </a:r>
            <a:endParaRPr lang="en-US" dirty="0"/>
          </a:p>
        </p:txBody>
      </p:sp>
      <p:sp>
        <p:nvSpPr>
          <p:cNvPr id="4" name="Content Placeholder 3"/>
          <p:cNvSpPr>
            <a:spLocks noGrp="1"/>
          </p:cNvSpPr>
          <p:nvPr>
            <p:ph idx="1"/>
          </p:nvPr>
        </p:nvSpPr>
        <p:spPr/>
        <p:txBody>
          <a:bodyPr>
            <a:normAutofit/>
          </a:bodyPr>
          <a:lstStyle/>
          <a:p>
            <a:r>
              <a:rPr lang="en-US" dirty="0" smtClean="0"/>
              <a:t>Is this source reliable? And how do you know that?</a:t>
            </a:r>
          </a:p>
          <a:p>
            <a:r>
              <a:rPr lang="en-US" dirty="0" smtClean="0"/>
              <a:t>What can </a:t>
            </a:r>
            <a:r>
              <a:rPr lang="en-US" u="sng" dirty="0" smtClean="0"/>
              <a:t>and can’t </a:t>
            </a:r>
            <a:r>
              <a:rPr lang="en-US" dirty="0" smtClean="0"/>
              <a:t>this source tell us?</a:t>
            </a:r>
          </a:p>
          <a:p>
            <a:r>
              <a:rPr lang="en-US" dirty="0" smtClean="0"/>
              <a:t>Verify what this source tells you</a:t>
            </a:r>
          </a:p>
          <a:p>
            <a:r>
              <a:rPr lang="en-US" dirty="0" smtClean="0"/>
              <a:t>Make sure you use more than one source</a:t>
            </a:r>
          </a:p>
        </p:txBody>
      </p:sp>
    </p:spTree>
    <p:extLst>
      <p:ext uri="{BB962C8B-B14F-4D97-AF65-F5344CB8AC3E}">
        <p14:creationId xmlns:p14="http://schemas.microsoft.com/office/powerpoint/2010/main" val="1492052746"/>
      </p:ext>
    </p:extLst>
  </p:cSld>
  <p:clrMapOvr>
    <a:masterClrMapping/>
  </p:clrMapOvr>
  <mc:AlternateContent xmlns:mc="http://schemas.openxmlformats.org/markup-compatibility/2006" xmlns:p14="http://schemas.microsoft.com/office/powerpoint/2010/main">
    <mc:Choice Requires="p14">
      <p:transition p14:dur="100" advTm="28380">
        <p:cut/>
      </p:transition>
    </mc:Choice>
    <mc:Fallback xmlns="">
      <p:transition advTm="28380">
        <p:cut/>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51415" y="913493"/>
            <a:ext cx="5131707" cy="5116918"/>
          </a:xfrm>
          <a:prstGeom prst="rect">
            <a:avLst/>
          </a:prstGeom>
        </p:spPr>
      </p:pic>
      <p:sp>
        <p:nvSpPr>
          <p:cNvPr id="7" name="Title 6"/>
          <p:cNvSpPr>
            <a:spLocks noGrp="1"/>
          </p:cNvSpPr>
          <p:nvPr>
            <p:ph type="title" idx="4294967295"/>
          </p:nvPr>
        </p:nvSpPr>
        <p:spPr>
          <a:xfrm>
            <a:off x="1496291" y="913493"/>
            <a:ext cx="9601200" cy="1303337"/>
          </a:xfrm>
        </p:spPr>
        <p:txBody>
          <a:bodyPr>
            <a:normAutofit fontScale="90000"/>
          </a:bodyPr>
          <a:lstStyle/>
          <a:p>
            <a:r>
              <a:rPr lang="en-US" sz="4000" dirty="0"/>
              <a:t>If you ask wrong question, you’ll get wrong answer</a:t>
            </a:r>
            <a:r>
              <a:rPr lang="en-US" dirty="0"/>
              <a:t/>
            </a:r>
            <a:br>
              <a:rPr lang="en-US" dirty="0"/>
            </a:br>
            <a:endParaRPr lang="en-US" dirty="0"/>
          </a:p>
        </p:txBody>
      </p:sp>
    </p:spTree>
    <p:extLst>
      <p:ext uri="{BB962C8B-B14F-4D97-AF65-F5344CB8AC3E}">
        <p14:creationId xmlns:p14="http://schemas.microsoft.com/office/powerpoint/2010/main" val="3174565346"/>
      </p:ext>
    </p:extLst>
  </p:cSld>
  <p:clrMapOvr>
    <a:masterClrMapping/>
  </p:clrMapOvr>
  <mc:AlternateContent xmlns:mc="http://schemas.openxmlformats.org/markup-compatibility/2006" xmlns:p14="http://schemas.microsoft.com/office/powerpoint/2010/main">
    <mc:Choice Requires="p14">
      <p:transition p14:dur="100" advTm="27956">
        <p:cut/>
      </p:transition>
    </mc:Choice>
    <mc:Fallback xmlns="">
      <p:transition advTm="27956">
        <p:cut/>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76946" y="1623350"/>
            <a:ext cx="6234545" cy="4667330"/>
          </a:xfrm>
          <a:prstGeom prst="rect">
            <a:avLst/>
          </a:prstGeom>
        </p:spPr>
      </p:pic>
      <p:sp>
        <p:nvSpPr>
          <p:cNvPr id="5" name="Title 6"/>
          <p:cNvSpPr txBox="1">
            <a:spLocks/>
          </p:cNvSpPr>
          <p:nvPr/>
        </p:nvSpPr>
        <p:spPr>
          <a:xfrm>
            <a:off x="1321723" y="880242"/>
            <a:ext cx="9601200" cy="1303337"/>
          </a:xfrm>
          <a:prstGeom prst="rect">
            <a:avLst/>
          </a:prstGeom>
          <a:effectLst/>
        </p:spPr>
        <p:txBody>
          <a:bodyPr vert="horz" lIns="91440" tIns="45720" rIns="91440" bIns="45720" rtlCol="0" anchor="ctr">
            <a:normAutofit fontScale="90000"/>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000" dirty="0" smtClean="0"/>
              <a:t>If something doesn’t seem quite right, check it out</a:t>
            </a:r>
            <a:r>
              <a:rPr lang="en-US" dirty="0" smtClean="0"/>
              <a:t/>
            </a:r>
            <a:br>
              <a:rPr lang="en-US" dirty="0" smtClean="0"/>
            </a:br>
            <a:endParaRPr lang="en-US" dirty="0"/>
          </a:p>
        </p:txBody>
      </p:sp>
    </p:spTree>
    <p:extLst>
      <p:ext uri="{BB962C8B-B14F-4D97-AF65-F5344CB8AC3E}">
        <p14:creationId xmlns:p14="http://schemas.microsoft.com/office/powerpoint/2010/main" val="1110073648"/>
      </p:ext>
    </p:extLst>
  </p:cSld>
  <p:clrMapOvr>
    <a:masterClrMapping/>
  </p:clrMapOvr>
  <mc:AlternateContent xmlns:mc="http://schemas.openxmlformats.org/markup-compatibility/2006" xmlns:p14="http://schemas.microsoft.com/office/powerpoint/2010/main">
    <mc:Choice Requires="p14">
      <p:transition p14:dur="100" advTm="31830">
        <p:cut/>
      </p:transition>
    </mc:Choice>
    <mc:Fallback xmlns="">
      <p:transition advTm="31830">
        <p:cut/>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00351" y="1406298"/>
            <a:ext cx="6383100" cy="4787325"/>
          </a:xfrm>
          <a:prstGeom prst="rect">
            <a:avLst/>
          </a:prstGeom>
        </p:spPr>
      </p:pic>
      <p:sp>
        <p:nvSpPr>
          <p:cNvPr id="3" name="Title 6"/>
          <p:cNvSpPr txBox="1">
            <a:spLocks/>
          </p:cNvSpPr>
          <p:nvPr/>
        </p:nvSpPr>
        <p:spPr>
          <a:xfrm>
            <a:off x="1284020" y="684893"/>
            <a:ext cx="9601200" cy="1303337"/>
          </a:xfrm>
          <a:prstGeom prst="rect">
            <a:avLst/>
          </a:prstGeom>
          <a:effectLst/>
        </p:spPr>
        <p:txBody>
          <a:bodyPr vert="horz" lIns="91440" tIns="45720" rIns="91440" bIns="45720" rtlCol="0" anchor="ctr">
            <a:normAutofit fontScale="97500" lnSpcReduction="10000"/>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000" dirty="0" smtClean="0"/>
              <a:t>Data can only tell you what it knows</a:t>
            </a:r>
            <a:r>
              <a:rPr lang="en-US" dirty="0" smtClean="0"/>
              <a:t/>
            </a:r>
            <a:br>
              <a:rPr lang="en-US" dirty="0" smtClean="0"/>
            </a:br>
            <a:endParaRPr lang="en-US" dirty="0"/>
          </a:p>
        </p:txBody>
      </p:sp>
    </p:spTree>
    <p:extLst>
      <p:ext uri="{BB962C8B-B14F-4D97-AF65-F5344CB8AC3E}">
        <p14:creationId xmlns:p14="http://schemas.microsoft.com/office/powerpoint/2010/main" val="600922398"/>
      </p:ext>
    </p:extLst>
  </p:cSld>
  <p:clrMapOvr>
    <a:masterClrMapping/>
  </p:clrMapOvr>
  <mc:AlternateContent xmlns:mc="http://schemas.openxmlformats.org/markup-compatibility/2006" xmlns:p14="http://schemas.microsoft.com/office/powerpoint/2010/main">
    <mc:Choice Requires="p14">
      <p:transition p14:dur="100" advTm="44160">
        <p:cut/>
      </p:transition>
    </mc:Choice>
    <mc:Fallback xmlns="">
      <p:transition advTm="44160">
        <p:cut/>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49298" y="1732870"/>
            <a:ext cx="5959537" cy="3965801"/>
          </a:xfrm>
          <a:prstGeom prst="rect">
            <a:avLst/>
          </a:prstGeom>
        </p:spPr>
      </p:pic>
      <p:sp>
        <p:nvSpPr>
          <p:cNvPr id="3" name="Title 6"/>
          <p:cNvSpPr txBox="1">
            <a:spLocks/>
          </p:cNvSpPr>
          <p:nvPr/>
        </p:nvSpPr>
        <p:spPr>
          <a:xfrm>
            <a:off x="1169720" y="554264"/>
            <a:ext cx="9601200" cy="1303337"/>
          </a:xfrm>
          <a:prstGeom prst="rect">
            <a:avLst/>
          </a:prstGeom>
          <a:effectLst/>
        </p:spPr>
        <p:txBody>
          <a:bodyPr vert="horz" lIns="91440" tIns="45720" rIns="91440" bIns="45720" rtlCol="0" anchor="ctr">
            <a:normAutofit fontScale="97500"/>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000" dirty="0" smtClean="0"/>
              <a:t>It will often lead you to more questions…</a:t>
            </a:r>
            <a:endParaRPr lang="en-US" dirty="0"/>
          </a:p>
        </p:txBody>
      </p:sp>
    </p:spTree>
    <p:extLst>
      <p:ext uri="{BB962C8B-B14F-4D97-AF65-F5344CB8AC3E}">
        <p14:creationId xmlns:p14="http://schemas.microsoft.com/office/powerpoint/2010/main" val="611069273"/>
      </p:ext>
    </p:extLst>
  </p:cSld>
  <p:clrMapOvr>
    <a:masterClrMapping/>
  </p:clrMapOvr>
  <mc:AlternateContent xmlns:mc="http://schemas.openxmlformats.org/markup-compatibility/2006" xmlns:p14="http://schemas.microsoft.com/office/powerpoint/2010/main">
    <mc:Choice Requires="p14">
      <p:transition p14:dur="100" advTm="26160">
        <p:cut/>
      </p:transition>
    </mc:Choice>
    <mc:Fallback xmlns="">
      <p:transition advTm="26160">
        <p:cut/>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6"/>
          <p:cNvSpPr txBox="1">
            <a:spLocks/>
          </p:cNvSpPr>
          <p:nvPr/>
        </p:nvSpPr>
        <p:spPr>
          <a:xfrm>
            <a:off x="1169720" y="554264"/>
            <a:ext cx="9601200" cy="1303337"/>
          </a:xfrm>
          <a:prstGeom prst="rect">
            <a:avLst/>
          </a:prstGeom>
          <a:effectLst/>
        </p:spPr>
        <p:txBody>
          <a:bodyPr vert="horz" lIns="91440" tIns="45720" rIns="91440" bIns="45720" rtlCol="0" anchor="ctr">
            <a:normAutofit fontScale="97500"/>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000" dirty="0" smtClean="0"/>
              <a:t>But shoe-leather reporting </a:t>
            </a:r>
          </a:p>
          <a:p>
            <a:r>
              <a:rPr lang="en-US" sz="4000" dirty="0" smtClean="0"/>
              <a:t>is as important as ever…</a:t>
            </a: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54186" y="2084614"/>
            <a:ext cx="3810000" cy="2933700"/>
          </a:xfrm>
          <a:prstGeom prst="rect">
            <a:avLst/>
          </a:prstGeom>
        </p:spPr>
      </p:pic>
      <p:sp>
        <p:nvSpPr>
          <p:cNvPr id="2" name="TextBox 1"/>
          <p:cNvSpPr txBox="1"/>
          <p:nvPr/>
        </p:nvSpPr>
        <p:spPr>
          <a:xfrm>
            <a:off x="1954132" y="5181458"/>
            <a:ext cx="8032376" cy="584775"/>
          </a:xfrm>
          <a:prstGeom prst="rect">
            <a:avLst/>
          </a:prstGeom>
          <a:noFill/>
        </p:spPr>
        <p:txBody>
          <a:bodyPr wrap="square" rtlCol="0">
            <a:spAutoFit/>
          </a:bodyPr>
          <a:lstStyle/>
          <a:p>
            <a:pPr algn="ctr"/>
            <a:r>
              <a:rPr lang="en-US" sz="3200" b="1" dirty="0" smtClean="0"/>
              <a:t>Data should not be your </a:t>
            </a:r>
            <a:r>
              <a:rPr lang="en-US" sz="3200" b="1" u="sng" dirty="0" smtClean="0"/>
              <a:t>only</a:t>
            </a:r>
            <a:r>
              <a:rPr lang="en-US" sz="3200" b="1" dirty="0" smtClean="0"/>
              <a:t> source</a:t>
            </a:r>
            <a:endParaRPr lang="en-US" sz="3200" b="1" dirty="0"/>
          </a:p>
        </p:txBody>
      </p:sp>
    </p:spTree>
    <p:extLst>
      <p:ext uri="{BB962C8B-B14F-4D97-AF65-F5344CB8AC3E}">
        <p14:creationId xmlns:p14="http://schemas.microsoft.com/office/powerpoint/2010/main" val="1113987398"/>
      </p:ext>
    </p:extLst>
  </p:cSld>
  <p:clrMapOvr>
    <a:masterClrMapping/>
  </p:clrMapOvr>
  <mc:AlternateContent xmlns:mc="http://schemas.openxmlformats.org/markup-compatibility/2006" xmlns:p14="http://schemas.microsoft.com/office/powerpoint/2010/main">
    <mc:Choice Requires="p14">
      <p:transition p14:dur="100" advTm="30000">
        <p:cut/>
      </p:transition>
    </mc:Choice>
    <mc:Fallback xmlns="">
      <p:transition advTm="30000">
        <p:cut/>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Managing/Editing data journalism</a:t>
            </a:r>
            <a:endParaRPr lang="en-US" dirty="0"/>
          </a:p>
        </p:txBody>
      </p:sp>
      <p:sp>
        <p:nvSpPr>
          <p:cNvPr id="4" name="Text Placeholder 3"/>
          <p:cNvSpPr>
            <a:spLocks noGrp="1"/>
          </p:cNvSpPr>
          <p:nvPr>
            <p:ph type="body" idx="1"/>
          </p:nvPr>
        </p:nvSpPr>
        <p:spPr/>
        <p:txBody>
          <a:bodyPr/>
          <a:lstStyle/>
          <a:p>
            <a:r>
              <a:rPr lang="en-US" dirty="0" smtClean="0"/>
              <a:t>A road map</a:t>
            </a:r>
            <a:endParaRPr lang="en-US" dirty="0"/>
          </a:p>
        </p:txBody>
      </p:sp>
    </p:spTree>
    <p:extLst>
      <p:ext uri="{BB962C8B-B14F-4D97-AF65-F5344CB8AC3E}">
        <p14:creationId xmlns:p14="http://schemas.microsoft.com/office/powerpoint/2010/main" val="1185113755"/>
      </p:ext>
    </p:extLst>
  </p:cSld>
  <p:clrMapOvr>
    <a:masterClrMapping/>
  </p:clrMapOvr>
  <mc:AlternateContent xmlns:mc="http://schemas.openxmlformats.org/markup-compatibility/2006" xmlns:p14="http://schemas.microsoft.com/office/powerpoint/2010/main">
    <mc:Choice Requires="p14">
      <p:transition p14:dur="100" advTm="9446">
        <p:cut/>
      </p:transition>
    </mc:Choice>
    <mc:Fallback xmlns="">
      <p:transition advTm="9446">
        <p:cut/>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Beat development</a:t>
            </a:r>
            <a:endParaRPr lang="en-US" dirty="0"/>
          </a:p>
        </p:txBody>
      </p:sp>
      <p:sp>
        <p:nvSpPr>
          <p:cNvPr id="5" name="Content Placeholder 4"/>
          <p:cNvSpPr>
            <a:spLocks noGrp="1"/>
          </p:cNvSpPr>
          <p:nvPr>
            <p:ph idx="1"/>
          </p:nvPr>
        </p:nvSpPr>
        <p:spPr/>
        <p:txBody>
          <a:bodyPr/>
          <a:lstStyle/>
          <a:p>
            <a:r>
              <a:rPr lang="en-US" dirty="0" smtClean="0"/>
              <a:t>Encourage reporters to find their data “sources”, add them to their Rolodex, take them “out for coffee,” etc.</a:t>
            </a:r>
          </a:p>
          <a:p>
            <a:r>
              <a:rPr lang="en-US" dirty="0" smtClean="0"/>
              <a:t>Give reporters time to explore a dataset that is crucial to his/her beat, perhaps even generate a minimum story from it</a:t>
            </a:r>
            <a:endParaRPr lang="en-US" dirty="0"/>
          </a:p>
        </p:txBody>
      </p:sp>
    </p:spTree>
    <p:extLst>
      <p:ext uri="{BB962C8B-B14F-4D97-AF65-F5344CB8AC3E}">
        <p14:creationId xmlns:p14="http://schemas.microsoft.com/office/powerpoint/2010/main" val="2820643447"/>
      </p:ext>
    </p:extLst>
  </p:cSld>
  <p:clrMapOvr>
    <a:masterClrMapping/>
  </p:clrMapOvr>
  <mc:AlternateContent xmlns:mc="http://schemas.openxmlformats.org/markup-compatibility/2006" xmlns:p14="http://schemas.microsoft.com/office/powerpoint/2010/main">
    <mc:Choice Requires="p14">
      <p:transition p14:dur="100" advTm="59468">
        <p:cut/>
      </p:transition>
    </mc:Choice>
    <mc:Fallback xmlns="">
      <p:transition advTm="59468">
        <p:cut/>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3016" y="5754923"/>
            <a:ext cx="3078900" cy="561974"/>
          </a:xfrm>
          <a:prstGeom prst="rect">
            <a:avLst/>
          </a:prstGeom>
        </p:spPr>
      </p:pic>
      <p:sp>
        <p:nvSpPr>
          <p:cNvPr id="6" name="TextBox 5"/>
          <p:cNvSpPr txBox="1"/>
          <p:nvPr/>
        </p:nvSpPr>
        <p:spPr>
          <a:xfrm>
            <a:off x="6183645" y="5712744"/>
            <a:ext cx="4520213" cy="646331"/>
          </a:xfrm>
          <a:prstGeom prst="rect">
            <a:avLst/>
          </a:prstGeom>
          <a:noFill/>
        </p:spPr>
        <p:txBody>
          <a:bodyPr wrap="square" rtlCol="0">
            <a:spAutoFit/>
          </a:bodyPr>
          <a:lstStyle/>
          <a:p>
            <a:r>
              <a:rPr lang="en-US" dirty="0" smtClean="0"/>
              <a:t>Data: Internet history for all county employees</a:t>
            </a:r>
          </a:p>
          <a:p>
            <a:endParaRPr lang="en-US" dirty="0"/>
          </a:p>
        </p:txBody>
      </p:sp>
      <p:pic>
        <p:nvPicPr>
          <p:cNvPr id="7" name="Picture 6">
            <a:hlinkClick r:id="rId4"/>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3341" y="788894"/>
            <a:ext cx="9941883" cy="4439756"/>
          </a:xfrm>
          <a:prstGeom prst="rect">
            <a:avLst/>
          </a:prstGeom>
        </p:spPr>
      </p:pic>
    </p:spTree>
    <p:extLst>
      <p:ext uri="{BB962C8B-B14F-4D97-AF65-F5344CB8AC3E}">
        <p14:creationId xmlns:p14="http://schemas.microsoft.com/office/powerpoint/2010/main" val="1314105987"/>
      </p:ext>
    </p:extLst>
  </p:cSld>
  <p:clrMapOvr>
    <a:masterClrMapping/>
  </p:clrMapOvr>
  <mc:AlternateContent xmlns:mc="http://schemas.openxmlformats.org/markup-compatibility/2006" xmlns:p14="http://schemas.microsoft.com/office/powerpoint/2010/main">
    <mc:Choice Requires="p14">
      <p:transition p14:dur="100" advTm="45474">
        <p:cut/>
      </p:transition>
    </mc:Choice>
    <mc:Fallback xmlns="">
      <p:transition advTm="45474">
        <p:cut/>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Ideas</a:t>
            </a:r>
            <a:endParaRPr lang="en-US" dirty="0"/>
          </a:p>
        </p:txBody>
      </p:sp>
      <p:sp>
        <p:nvSpPr>
          <p:cNvPr id="3" name="Content Placeholder 2"/>
          <p:cNvSpPr>
            <a:spLocks noGrp="1"/>
          </p:cNvSpPr>
          <p:nvPr>
            <p:ph idx="1"/>
          </p:nvPr>
        </p:nvSpPr>
        <p:spPr/>
        <p:txBody>
          <a:bodyPr/>
          <a:lstStyle/>
          <a:p>
            <a:r>
              <a:rPr lang="en-US" dirty="0" smtClean="0"/>
              <a:t>Encourage reporters to frame ideas as questions, not nouns.</a:t>
            </a:r>
          </a:p>
          <a:p>
            <a:r>
              <a:rPr lang="en-US" dirty="0" smtClean="0"/>
              <a:t>How can we prove the key point?</a:t>
            </a:r>
          </a:p>
          <a:p>
            <a:r>
              <a:rPr lang="en-US" dirty="0" smtClean="0"/>
              <a:t>How can we measure/quantify that?</a:t>
            </a:r>
          </a:p>
          <a:p>
            <a:r>
              <a:rPr lang="en-US" dirty="0" smtClean="0"/>
              <a:t>How can we find all the examples of that?</a:t>
            </a:r>
          </a:p>
          <a:p>
            <a:r>
              <a:rPr lang="en-US" dirty="0" smtClean="0">
                <a:hlinkClick r:id="rId3"/>
              </a:rPr>
              <a:t>Data by beat</a:t>
            </a:r>
            <a:endParaRPr lang="en-US" dirty="0" smtClean="0"/>
          </a:p>
        </p:txBody>
      </p:sp>
    </p:spTree>
    <p:extLst>
      <p:ext uri="{BB962C8B-B14F-4D97-AF65-F5344CB8AC3E}">
        <p14:creationId xmlns:p14="http://schemas.microsoft.com/office/powerpoint/2010/main" val="1195229227"/>
      </p:ext>
    </p:extLst>
  </p:cSld>
  <p:clrMapOvr>
    <a:masterClrMapping/>
  </p:clrMapOvr>
  <mc:AlternateContent xmlns:mc="http://schemas.openxmlformats.org/markup-compatibility/2006" xmlns:p14="http://schemas.microsoft.com/office/powerpoint/2010/main">
    <mc:Choice Requires="p14">
      <p:transition p14:dur="100" advTm="87753">
        <p:cut/>
      </p:transition>
    </mc:Choice>
    <mc:Fallback xmlns="">
      <p:transition advTm="87753">
        <p:cut/>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Should we use data analysis?</a:t>
            </a:r>
            <a:endParaRPr lang="en-US" dirty="0"/>
          </a:p>
        </p:txBody>
      </p:sp>
      <p:sp>
        <p:nvSpPr>
          <p:cNvPr id="6" name="Content Placeholder 5"/>
          <p:cNvSpPr>
            <a:spLocks noGrp="1"/>
          </p:cNvSpPr>
          <p:nvPr>
            <p:ph idx="1"/>
          </p:nvPr>
        </p:nvSpPr>
        <p:spPr/>
        <p:txBody>
          <a:bodyPr/>
          <a:lstStyle/>
          <a:p>
            <a:r>
              <a:rPr lang="en-US" dirty="0" smtClean="0"/>
              <a:t>Has somebody already done this analysis?</a:t>
            </a:r>
          </a:p>
          <a:p>
            <a:r>
              <a:rPr lang="en-US" dirty="0" smtClean="0"/>
              <a:t>How complicated is the analysis?</a:t>
            </a:r>
          </a:p>
          <a:p>
            <a:r>
              <a:rPr lang="en-US" dirty="0" smtClean="0"/>
              <a:t>How important is this story?</a:t>
            </a:r>
          </a:p>
          <a:p>
            <a:r>
              <a:rPr lang="en-US" dirty="0"/>
              <a:t>How much time do you have?</a:t>
            </a:r>
          </a:p>
          <a:p>
            <a:pPr marL="0" indent="0">
              <a:buNone/>
            </a:pPr>
            <a:endParaRPr lang="en-US" dirty="0"/>
          </a:p>
        </p:txBody>
      </p:sp>
    </p:spTree>
    <p:extLst>
      <p:ext uri="{BB962C8B-B14F-4D97-AF65-F5344CB8AC3E}">
        <p14:creationId xmlns:p14="http://schemas.microsoft.com/office/powerpoint/2010/main" val="296578507"/>
      </p:ext>
    </p:extLst>
  </p:cSld>
  <p:clrMapOvr>
    <a:masterClrMapping/>
  </p:clrMapOvr>
  <mc:AlternateContent xmlns:mc="http://schemas.openxmlformats.org/markup-compatibility/2006" xmlns:p14="http://schemas.microsoft.com/office/powerpoint/2010/main">
    <mc:Choice Requires="p14">
      <p:transition p14:dur="100" advTm="113314">
        <p:cut/>
      </p:transition>
    </mc:Choice>
    <mc:Fallback xmlns="">
      <p:transition advTm="113314">
        <p:cut/>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long will it take?</a:t>
            </a:r>
            <a:endParaRPr lang="en-US" dirty="0"/>
          </a:p>
        </p:txBody>
      </p:sp>
      <p:sp>
        <p:nvSpPr>
          <p:cNvPr id="5" name="Content Placeholder 4"/>
          <p:cNvSpPr>
            <a:spLocks noGrp="1"/>
          </p:cNvSpPr>
          <p:nvPr>
            <p:ph idx="1"/>
          </p:nvPr>
        </p:nvSpPr>
        <p:spPr/>
        <p:txBody>
          <a:bodyPr/>
          <a:lstStyle/>
          <a:p>
            <a:r>
              <a:rPr lang="en-US" dirty="0" smtClean="0"/>
              <a:t>Waiting for requested data</a:t>
            </a:r>
          </a:p>
          <a:p>
            <a:r>
              <a:rPr lang="en-US" dirty="0" smtClean="0"/>
              <a:t>Cleaning data, if necessary</a:t>
            </a:r>
          </a:p>
          <a:p>
            <a:r>
              <a:rPr lang="en-US" dirty="0" smtClean="0"/>
              <a:t>Analyzing data</a:t>
            </a:r>
          </a:p>
          <a:p>
            <a:r>
              <a:rPr lang="en-US" dirty="0" smtClean="0"/>
              <a:t>Reporting and repeating analysis</a:t>
            </a:r>
            <a:endParaRPr lang="en-US" dirty="0"/>
          </a:p>
        </p:txBody>
      </p:sp>
    </p:spTree>
    <p:extLst>
      <p:ext uri="{BB962C8B-B14F-4D97-AF65-F5344CB8AC3E}">
        <p14:creationId xmlns:p14="http://schemas.microsoft.com/office/powerpoint/2010/main" val="1042290029"/>
      </p:ext>
    </p:extLst>
  </p:cSld>
  <p:clrMapOvr>
    <a:masterClrMapping/>
  </p:clrMapOvr>
  <mc:AlternateContent xmlns:mc="http://schemas.openxmlformats.org/markup-compatibility/2006" xmlns:p14="http://schemas.microsoft.com/office/powerpoint/2010/main">
    <mc:Choice Requires="p14">
      <p:transition p14:dur="100" advTm="111337">
        <p:cut/>
      </p:transition>
    </mc:Choice>
    <mc:Fallback xmlns="">
      <p:transition advTm="111337">
        <p:cut/>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Requesting data</a:t>
            </a:r>
            <a:endParaRPr lang="en-US" dirty="0"/>
          </a:p>
        </p:txBody>
      </p:sp>
      <p:sp>
        <p:nvSpPr>
          <p:cNvPr id="3" name="Content Placeholder 2"/>
          <p:cNvSpPr>
            <a:spLocks noGrp="1"/>
          </p:cNvSpPr>
          <p:nvPr>
            <p:ph idx="1"/>
          </p:nvPr>
        </p:nvSpPr>
        <p:spPr/>
        <p:txBody>
          <a:bodyPr>
            <a:normAutofit/>
          </a:bodyPr>
          <a:lstStyle/>
          <a:p>
            <a:r>
              <a:rPr lang="en-US" dirty="0" smtClean="0"/>
              <a:t>Make sure reporter does some </a:t>
            </a:r>
            <a:r>
              <a:rPr lang="en-US" dirty="0"/>
              <a:t>“reporting” or sleuthing about the data before making request. What’s in the data? What’s not? </a:t>
            </a:r>
          </a:p>
          <a:p>
            <a:r>
              <a:rPr lang="en-US" dirty="0"/>
              <a:t>Don’t ask for “lists” or “reports” – use terms like “machine readable” or “database-friendly format such as Excel or delimited text” </a:t>
            </a:r>
            <a:endParaRPr lang="en-US" dirty="0" smtClean="0"/>
          </a:p>
          <a:p>
            <a:r>
              <a:rPr lang="en-US" dirty="0"/>
              <a:t>Don’t just ask for a few pieces of information. Think about context.</a:t>
            </a:r>
          </a:p>
          <a:p>
            <a:pPr marL="0" indent="0">
              <a:buNone/>
            </a:pPr>
            <a:endParaRPr lang="en-US" dirty="0"/>
          </a:p>
          <a:p>
            <a:endParaRPr lang="en-US" dirty="0"/>
          </a:p>
        </p:txBody>
      </p:sp>
    </p:spTree>
    <p:extLst>
      <p:ext uri="{BB962C8B-B14F-4D97-AF65-F5344CB8AC3E}">
        <p14:creationId xmlns:p14="http://schemas.microsoft.com/office/powerpoint/2010/main" val="911450270"/>
      </p:ext>
    </p:extLst>
  </p:cSld>
  <p:clrMapOvr>
    <a:masterClrMapping/>
  </p:clrMapOvr>
  <mc:AlternateContent xmlns:mc="http://schemas.openxmlformats.org/markup-compatibility/2006" xmlns:p14="http://schemas.microsoft.com/office/powerpoint/2010/main">
    <mc:Choice Requires="p14">
      <p:transition p14:dur="100" advTm="137998">
        <p:cut/>
      </p:transition>
    </mc:Choice>
    <mc:Fallback xmlns="">
      <p:transition advTm="137998">
        <p:cut/>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data has arrived!</a:t>
            </a:r>
            <a:endParaRPr lang="en-US" dirty="0"/>
          </a:p>
        </p:txBody>
      </p:sp>
      <p:sp>
        <p:nvSpPr>
          <p:cNvPr id="3" name="Content Placeholder 2"/>
          <p:cNvSpPr>
            <a:spLocks noGrp="1"/>
          </p:cNvSpPr>
          <p:nvPr>
            <p:ph idx="1"/>
          </p:nvPr>
        </p:nvSpPr>
        <p:spPr/>
        <p:txBody>
          <a:bodyPr/>
          <a:lstStyle/>
          <a:p>
            <a:r>
              <a:rPr lang="en-US" dirty="0" smtClean="0"/>
              <a:t>Encourage the reporter to come up with some questions and working theories.</a:t>
            </a:r>
          </a:p>
          <a:p>
            <a:r>
              <a:rPr lang="en-US" dirty="0"/>
              <a:t>Ask the reporter some questions to get a feel for how well they understand the data. If they can’t answer, encourage them to seek out help from experts or the place the data came from. </a:t>
            </a:r>
          </a:p>
          <a:p>
            <a:endParaRPr lang="en-US" dirty="0"/>
          </a:p>
        </p:txBody>
      </p:sp>
    </p:spTree>
    <p:extLst>
      <p:ext uri="{BB962C8B-B14F-4D97-AF65-F5344CB8AC3E}">
        <p14:creationId xmlns:p14="http://schemas.microsoft.com/office/powerpoint/2010/main" val="3098329708"/>
      </p:ext>
    </p:extLst>
  </p:cSld>
  <p:clrMapOvr>
    <a:masterClrMapping/>
  </p:clrMapOvr>
  <mc:AlternateContent xmlns:mc="http://schemas.openxmlformats.org/markup-compatibility/2006" xmlns:p14="http://schemas.microsoft.com/office/powerpoint/2010/main">
    <mc:Choice Requires="p14">
      <p:transition p14:dur="100" advTm="37768">
        <p:cut/>
      </p:transition>
    </mc:Choice>
    <mc:Fallback xmlns="">
      <p:transition advTm="37768">
        <p:cut/>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 you should be asking...</a:t>
            </a:r>
            <a:endParaRPr lang="en-US" dirty="0"/>
          </a:p>
        </p:txBody>
      </p:sp>
      <p:sp>
        <p:nvSpPr>
          <p:cNvPr id="3" name="Content Placeholder 2"/>
          <p:cNvSpPr>
            <a:spLocks noGrp="1"/>
          </p:cNvSpPr>
          <p:nvPr>
            <p:ph idx="1"/>
          </p:nvPr>
        </p:nvSpPr>
        <p:spPr/>
        <p:txBody>
          <a:bodyPr/>
          <a:lstStyle/>
          <a:p>
            <a:r>
              <a:rPr lang="en-US" dirty="0" smtClean="0"/>
              <a:t>What does each record represent?</a:t>
            </a:r>
          </a:p>
          <a:p>
            <a:r>
              <a:rPr lang="en-US" dirty="0" smtClean="0"/>
              <a:t>Is it possible that some things might not be included in this dataset?</a:t>
            </a:r>
          </a:p>
          <a:p>
            <a:r>
              <a:rPr lang="en-US" dirty="0" smtClean="0"/>
              <a:t>What’s the time frame of the data?</a:t>
            </a:r>
          </a:p>
          <a:p>
            <a:r>
              <a:rPr lang="en-US" dirty="0" smtClean="0"/>
              <a:t>Are there any fields you don’t understand?</a:t>
            </a:r>
          </a:p>
          <a:p>
            <a:r>
              <a:rPr lang="en-US" dirty="0" smtClean="0"/>
              <a:t>Does it contain the fields of information you expected?</a:t>
            </a:r>
          </a:p>
          <a:p>
            <a:r>
              <a:rPr lang="en-US" dirty="0" smtClean="0"/>
              <a:t>Does the data need to be “cleaned?”</a:t>
            </a:r>
          </a:p>
          <a:p>
            <a:endParaRPr lang="en-US" dirty="0"/>
          </a:p>
        </p:txBody>
      </p:sp>
    </p:spTree>
    <p:extLst>
      <p:ext uri="{BB962C8B-B14F-4D97-AF65-F5344CB8AC3E}">
        <p14:creationId xmlns:p14="http://schemas.microsoft.com/office/powerpoint/2010/main" val="4147465112"/>
      </p:ext>
    </p:extLst>
  </p:cSld>
  <p:clrMapOvr>
    <a:masterClrMapping/>
  </p:clrMapOvr>
  <mc:AlternateContent xmlns:mc="http://schemas.openxmlformats.org/markup-compatibility/2006" xmlns:p14="http://schemas.microsoft.com/office/powerpoint/2010/main">
    <mc:Choice Requires="p14">
      <p:transition p14:dur="100" advTm="64636">
        <p:cut/>
      </p:transition>
    </mc:Choice>
    <mc:Fallback xmlns="">
      <p:transition advTm="64636">
        <p:cut/>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Analysis</a:t>
            </a:r>
            <a:endParaRPr lang="en-US" dirty="0"/>
          </a:p>
        </p:txBody>
      </p:sp>
      <p:sp>
        <p:nvSpPr>
          <p:cNvPr id="3" name="Content Placeholder 2"/>
          <p:cNvSpPr>
            <a:spLocks noGrp="1"/>
          </p:cNvSpPr>
          <p:nvPr>
            <p:ph idx="1"/>
          </p:nvPr>
        </p:nvSpPr>
        <p:spPr/>
        <p:txBody>
          <a:bodyPr/>
          <a:lstStyle/>
          <a:p>
            <a:r>
              <a:rPr lang="en-US" dirty="0" smtClean="0"/>
              <a:t>Encourage reporter to keep an </a:t>
            </a:r>
            <a:r>
              <a:rPr lang="en-US" dirty="0" err="1" smtClean="0">
                <a:hlinkClick r:id="rId3"/>
              </a:rPr>
              <a:t>analysis“trail</a:t>
            </a:r>
            <a:r>
              <a:rPr lang="en-US" dirty="0" smtClean="0">
                <a:hlinkClick r:id="rId3"/>
              </a:rPr>
              <a:t>”</a:t>
            </a:r>
            <a:endParaRPr lang="en-US" dirty="0" smtClean="0"/>
          </a:p>
          <a:p>
            <a:r>
              <a:rPr lang="en-US" dirty="0" smtClean="0"/>
              <a:t>Sit down with the reporter, at least once, and have them show you the data and key parts of the analysis</a:t>
            </a:r>
          </a:p>
          <a:p>
            <a:r>
              <a:rPr lang="en-US" dirty="0" smtClean="0"/>
              <a:t>Get digital and graphics people in the loop ASAP</a:t>
            </a:r>
          </a:p>
          <a:p>
            <a:r>
              <a:rPr lang="en-US" dirty="0" smtClean="0"/>
              <a:t>After analysis, have reporter write 2-3 graph summary to help find main points AND the holes</a:t>
            </a:r>
          </a:p>
          <a:p>
            <a:r>
              <a:rPr lang="en-US" dirty="0" smtClean="0"/>
              <a:t>Expect that more analysis will be needed, after additional reporting</a:t>
            </a:r>
            <a:endParaRPr lang="en-US" dirty="0"/>
          </a:p>
        </p:txBody>
      </p:sp>
    </p:spTree>
    <p:extLst>
      <p:ext uri="{BB962C8B-B14F-4D97-AF65-F5344CB8AC3E}">
        <p14:creationId xmlns:p14="http://schemas.microsoft.com/office/powerpoint/2010/main" val="3020579419"/>
      </p:ext>
    </p:extLst>
  </p:cSld>
  <p:clrMapOvr>
    <a:masterClrMapping/>
  </p:clrMapOvr>
  <mc:AlternateContent xmlns:mc="http://schemas.openxmlformats.org/markup-compatibility/2006" xmlns:p14="http://schemas.microsoft.com/office/powerpoint/2010/main">
    <mc:Choice Requires="p14">
      <p:transition p14:dur="100" advTm="78519">
        <p:cut/>
      </p:transition>
    </mc:Choice>
    <mc:Fallback xmlns="">
      <p:transition advTm="78519">
        <p:cut/>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findings</a:t>
            </a:r>
            <a:endParaRPr lang="en-US" dirty="0"/>
          </a:p>
        </p:txBody>
      </p:sp>
      <p:sp>
        <p:nvSpPr>
          <p:cNvPr id="3" name="Content Placeholder 2"/>
          <p:cNvSpPr>
            <a:spLocks noGrp="1"/>
          </p:cNvSpPr>
          <p:nvPr>
            <p:ph sz="half" idx="1"/>
          </p:nvPr>
        </p:nvSpPr>
        <p:spPr/>
        <p:txBody>
          <a:bodyPr/>
          <a:lstStyle/>
          <a:p>
            <a:r>
              <a:rPr lang="en-US" dirty="0" smtClean="0"/>
              <a:t>Do the findings make sense?</a:t>
            </a:r>
          </a:p>
          <a:p>
            <a:r>
              <a:rPr lang="en-US" dirty="0" smtClean="0"/>
              <a:t>If something seems too good to be true, it probably is.</a:t>
            </a:r>
          </a:p>
          <a:p>
            <a:r>
              <a:rPr lang="en-US" dirty="0" smtClean="0"/>
              <a:t>Do findings line up with what sources are saying? Do any sources question the results?</a:t>
            </a:r>
          </a:p>
        </p:txBody>
      </p:sp>
      <p:sp>
        <p:nvSpPr>
          <p:cNvPr id="4" name="Content Placeholder 3"/>
          <p:cNvSpPr>
            <a:spLocks noGrp="1"/>
          </p:cNvSpPr>
          <p:nvPr>
            <p:ph sz="half" idx="2"/>
          </p:nvPr>
        </p:nvSpPr>
        <p:spPr/>
        <p:txBody>
          <a:bodyPr/>
          <a:lstStyle/>
          <a:p>
            <a:r>
              <a:rPr lang="en-US" dirty="0"/>
              <a:t>Don’t be afraid to consult experts, ask them to review your methodology and findings</a:t>
            </a:r>
          </a:p>
          <a:p>
            <a:r>
              <a:rPr lang="en-US" dirty="0" smtClean="0"/>
              <a:t>Have critics/key sources reviewed the findings? (don’t wait until the last minute!)</a:t>
            </a:r>
          </a:p>
          <a:p>
            <a:r>
              <a:rPr lang="en-US" dirty="0" smtClean="0"/>
              <a:t>Have reporter repeat analysis</a:t>
            </a:r>
            <a:endParaRPr lang="en-US" dirty="0"/>
          </a:p>
        </p:txBody>
      </p:sp>
    </p:spTree>
    <p:extLst>
      <p:ext uri="{BB962C8B-B14F-4D97-AF65-F5344CB8AC3E}">
        <p14:creationId xmlns:p14="http://schemas.microsoft.com/office/powerpoint/2010/main" val="2999804537"/>
      </p:ext>
    </p:extLst>
  </p:cSld>
  <p:clrMapOvr>
    <a:masterClrMapping/>
  </p:clrMapOvr>
  <mc:AlternateContent xmlns:mc="http://schemas.openxmlformats.org/markup-compatibility/2006" xmlns:p14="http://schemas.microsoft.com/office/powerpoint/2010/main">
    <mc:Choice Requires="p14">
      <p:transition p14:dur="100" advTm="64535">
        <p:cut/>
      </p:transition>
    </mc:Choice>
    <mc:Fallback xmlns="">
      <p:transition advTm="64535">
        <p:cut/>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Other things to consider...</a:t>
            </a:r>
            <a:endParaRPr lang="en-US" dirty="0"/>
          </a:p>
        </p:txBody>
      </p:sp>
      <p:sp>
        <p:nvSpPr>
          <p:cNvPr id="3" name="Content Placeholder 2"/>
          <p:cNvSpPr>
            <a:spLocks noGrp="1"/>
          </p:cNvSpPr>
          <p:nvPr>
            <p:ph sz="half" idx="1"/>
          </p:nvPr>
        </p:nvSpPr>
        <p:spPr/>
        <p:txBody>
          <a:bodyPr>
            <a:normAutofit/>
          </a:bodyPr>
          <a:lstStyle/>
          <a:p>
            <a:r>
              <a:rPr lang="en-US" dirty="0" smtClean="0"/>
              <a:t>Avoid too many numbers in the text of the story. Characterize!</a:t>
            </a:r>
          </a:p>
          <a:p>
            <a:r>
              <a:rPr lang="en-US" dirty="0" smtClean="0"/>
              <a:t>Give readers context &amp; detail through graphics</a:t>
            </a:r>
            <a:endParaRPr lang="en-US" dirty="0"/>
          </a:p>
        </p:txBody>
      </p:sp>
      <p:sp>
        <p:nvSpPr>
          <p:cNvPr id="4" name="Content Placeholder 3"/>
          <p:cNvSpPr>
            <a:spLocks noGrp="1"/>
          </p:cNvSpPr>
          <p:nvPr>
            <p:ph sz="half" idx="2"/>
          </p:nvPr>
        </p:nvSpPr>
        <p:spPr/>
        <p:txBody>
          <a:bodyPr>
            <a:normAutofit/>
          </a:bodyPr>
          <a:lstStyle/>
          <a:p>
            <a:r>
              <a:rPr lang="en-US" dirty="0" smtClean="0"/>
              <a:t>Do we have the necessary context? Do we have the “compared to what” answered?</a:t>
            </a:r>
          </a:p>
          <a:p>
            <a:r>
              <a:rPr lang="en-US" dirty="0" smtClean="0"/>
              <a:t>Are we portraying the results honestly and not making too much of it?</a:t>
            </a:r>
            <a:endParaRPr lang="en-US" dirty="0"/>
          </a:p>
        </p:txBody>
      </p:sp>
    </p:spTree>
    <p:extLst>
      <p:ext uri="{BB962C8B-B14F-4D97-AF65-F5344CB8AC3E}">
        <p14:creationId xmlns:p14="http://schemas.microsoft.com/office/powerpoint/2010/main" val="1782728035"/>
      </p:ext>
    </p:extLst>
  </p:cSld>
  <p:clrMapOvr>
    <a:masterClrMapping/>
  </p:clrMapOvr>
  <mc:AlternateContent xmlns:mc="http://schemas.openxmlformats.org/markup-compatibility/2006" xmlns:p14="http://schemas.microsoft.com/office/powerpoint/2010/main">
    <mc:Choice Requires="p14">
      <p:transition p14:dur="100" advTm="83777">
        <p:cut/>
      </p:transition>
    </mc:Choice>
    <mc:Fallback xmlns="">
      <p:transition advTm="83777">
        <p:cut/>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Editing</a:t>
            </a:r>
            <a:endParaRPr lang="en-US" dirty="0"/>
          </a:p>
        </p:txBody>
      </p:sp>
      <p:sp>
        <p:nvSpPr>
          <p:cNvPr id="3" name="Content Placeholder 2"/>
          <p:cNvSpPr>
            <a:spLocks noGrp="1"/>
          </p:cNvSpPr>
          <p:nvPr>
            <p:ph idx="1"/>
          </p:nvPr>
        </p:nvSpPr>
        <p:spPr/>
        <p:txBody>
          <a:bodyPr/>
          <a:lstStyle/>
          <a:p>
            <a:r>
              <a:rPr lang="en-US" dirty="0"/>
              <a:t>Do the math!</a:t>
            </a:r>
          </a:p>
          <a:p>
            <a:r>
              <a:rPr lang="en-US" dirty="0" smtClean="0"/>
              <a:t>Edit the digital content for usability, clarity, style, spelling/grammar and make sure it complements the story</a:t>
            </a:r>
          </a:p>
          <a:p>
            <a:r>
              <a:rPr lang="en-US" dirty="0" smtClean="0"/>
              <a:t>See bulletproofing guides for more --- </a:t>
            </a:r>
            <a:r>
              <a:rPr lang="en-US" sz="2800" b="1" dirty="0" smtClean="0"/>
              <a:t>mjwebster.github.io/</a:t>
            </a:r>
            <a:r>
              <a:rPr lang="en-US" sz="2800" b="1" dirty="0" err="1" smtClean="0"/>
              <a:t>DataJ</a:t>
            </a:r>
            <a:endParaRPr lang="en-US" sz="2800" b="1" dirty="0" smtClean="0"/>
          </a:p>
          <a:p>
            <a:endParaRPr lang="en-US" dirty="0"/>
          </a:p>
        </p:txBody>
      </p:sp>
    </p:spTree>
    <p:extLst>
      <p:ext uri="{BB962C8B-B14F-4D97-AF65-F5344CB8AC3E}">
        <p14:creationId xmlns:p14="http://schemas.microsoft.com/office/powerpoint/2010/main" val="2028279643"/>
      </p:ext>
    </p:extLst>
  </p:cSld>
  <p:clrMapOvr>
    <a:masterClrMapping/>
  </p:clrMapOvr>
  <mc:AlternateContent xmlns:mc="http://schemas.openxmlformats.org/markup-compatibility/2006" xmlns:p14="http://schemas.microsoft.com/office/powerpoint/2010/main">
    <mc:Choice Requires="p14">
      <p:transition p14:dur="100" advTm="48715">
        <p:cut/>
      </p:transition>
    </mc:Choice>
    <mc:Fallback xmlns="">
      <p:transition advTm="48715">
        <p:cut/>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hlinkClick r:id="rId3"/>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1390" y="947843"/>
            <a:ext cx="7203664" cy="4490745"/>
          </a:xfrm>
          <a:prstGeom prst="rect">
            <a:avLst/>
          </a:prstGeom>
        </p:spPr>
      </p:pic>
      <p:sp>
        <p:nvSpPr>
          <p:cNvPr id="5" name="TextBox 4"/>
          <p:cNvSpPr txBox="1"/>
          <p:nvPr/>
        </p:nvSpPr>
        <p:spPr>
          <a:xfrm>
            <a:off x="8550888" y="2135839"/>
            <a:ext cx="2717747" cy="1477328"/>
          </a:xfrm>
          <a:prstGeom prst="rect">
            <a:avLst/>
          </a:prstGeom>
          <a:noFill/>
        </p:spPr>
        <p:txBody>
          <a:bodyPr wrap="square" rtlCol="0">
            <a:spAutoFit/>
          </a:bodyPr>
          <a:lstStyle/>
          <a:p>
            <a:r>
              <a:rPr lang="en-US" dirty="0" smtClean="0"/>
              <a:t>Data: Asked every state for data on all newborn screenings done in 2012</a:t>
            </a:r>
            <a:br>
              <a:rPr lang="en-US" dirty="0" smtClean="0"/>
            </a:br>
            <a:r>
              <a:rPr lang="en-US" dirty="0" smtClean="0"/>
              <a:t/>
            </a:r>
            <a:br>
              <a:rPr lang="en-US" dirty="0" smtClean="0"/>
            </a:br>
            <a:r>
              <a:rPr lang="en-US" dirty="0" smtClean="0"/>
              <a:t>* 31 states provided data</a:t>
            </a:r>
            <a:endParaRPr lang="en-US" dirty="0"/>
          </a:p>
        </p:txBody>
      </p:sp>
    </p:spTree>
    <p:extLst>
      <p:ext uri="{BB962C8B-B14F-4D97-AF65-F5344CB8AC3E}">
        <p14:creationId xmlns:p14="http://schemas.microsoft.com/office/powerpoint/2010/main" val="3142751661"/>
      </p:ext>
    </p:extLst>
  </p:cSld>
  <p:clrMapOvr>
    <a:masterClrMapping/>
  </p:clrMapOvr>
  <mc:AlternateContent xmlns:mc="http://schemas.openxmlformats.org/markup-compatibility/2006" xmlns:p14="http://schemas.microsoft.com/office/powerpoint/2010/main">
    <mc:Choice Requires="p14">
      <p:transition p14:dur="100" advTm="64482">
        <p:cut/>
      </p:transition>
    </mc:Choice>
    <mc:Fallback xmlns="">
      <p:transition advTm="64482">
        <p:cut/>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Minimum skills for reporters</a:t>
            </a:r>
            <a:endParaRPr lang="en-US" dirty="0"/>
          </a:p>
        </p:txBody>
      </p:sp>
      <p:sp>
        <p:nvSpPr>
          <p:cNvPr id="5" name="Content Placeholder 4"/>
          <p:cNvSpPr>
            <a:spLocks noGrp="1"/>
          </p:cNvSpPr>
          <p:nvPr>
            <p:ph idx="1"/>
          </p:nvPr>
        </p:nvSpPr>
        <p:spPr/>
        <p:txBody>
          <a:bodyPr>
            <a:normAutofit lnSpcReduction="10000"/>
          </a:bodyPr>
          <a:lstStyle/>
          <a:p>
            <a:r>
              <a:rPr lang="en-US" dirty="0" smtClean="0"/>
              <a:t>Data state of mind</a:t>
            </a:r>
          </a:p>
          <a:p>
            <a:r>
              <a:rPr lang="en-US" dirty="0" smtClean="0"/>
              <a:t>Comfortable with spreadsheets (Excel, Google Spreadsheets)</a:t>
            </a:r>
          </a:p>
          <a:p>
            <a:r>
              <a:rPr lang="en-US" dirty="0" smtClean="0"/>
              <a:t>Uses numbers appropriately (rates, adjusting for inflation, etc.)</a:t>
            </a:r>
          </a:p>
          <a:p>
            <a:r>
              <a:rPr lang="en-US" dirty="0" smtClean="0"/>
              <a:t>Able to request database-friendly formatted data via public records laws</a:t>
            </a:r>
          </a:p>
          <a:p>
            <a:r>
              <a:rPr lang="en-US" dirty="0" smtClean="0"/>
              <a:t>Able to pull data out of a PDF (Tabula, </a:t>
            </a:r>
            <a:r>
              <a:rPr lang="en-US" dirty="0" err="1" smtClean="0"/>
              <a:t>CometDocs</a:t>
            </a:r>
            <a:r>
              <a:rPr lang="en-US" dirty="0" smtClean="0"/>
              <a:t>, ABBY)</a:t>
            </a:r>
          </a:p>
          <a:p>
            <a:r>
              <a:rPr lang="en-US" dirty="0" smtClean="0"/>
              <a:t>Able </a:t>
            </a:r>
            <a:r>
              <a:rPr lang="en-US" dirty="0"/>
              <a:t>to make some simple graphics for internal use or possibly </a:t>
            </a:r>
            <a:r>
              <a:rPr lang="en-US" dirty="0" smtClean="0"/>
              <a:t>online (Excel charts, Google Charts, </a:t>
            </a:r>
            <a:r>
              <a:rPr lang="en-US" dirty="0" err="1" smtClean="0"/>
              <a:t>DataWrapper</a:t>
            </a:r>
            <a:r>
              <a:rPr lang="en-US" dirty="0" smtClean="0"/>
              <a:t>, Google Fusion Tables)</a:t>
            </a:r>
            <a:endParaRPr lang="en-US" dirty="0"/>
          </a:p>
          <a:p>
            <a:endParaRPr lang="en-US" dirty="0"/>
          </a:p>
        </p:txBody>
      </p:sp>
    </p:spTree>
    <p:extLst>
      <p:ext uri="{BB962C8B-B14F-4D97-AF65-F5344CB8AC3E}">
        <p14:creationId xmlns:p14="http://schemas.microsoft.com/office/powerpoint/2010/main" val="2200916890"/>
      </p:ext>
    </p:extLst>
  </p:cSld>
  <p:clrMapOvr>
    <a:masterClrMapping/>
  </p:clrMapOvr>
  <mc:AlternateContent xmlns:mc="http://schemas.openxmlformats.org/markup-compatibility/2006" xmlns:p14="http://schemas.microsoft.com/office/powerpoint/2010/main">
    <mc:Choice Requires="p14">
      <p:transition p14:dur="100" advTm="16001">
        <p:cut/>
      </p:transition>
    </mc:Choice>
    <mc:Fallback xmlns="">
      <p:transition advTm="16001">
        <p:cut/>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hlinkClick r:id="rId3"/>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2897" y="502025"/>
            <a:ext cx="9826115" cy="5818094"/>
          </a:xfrm>
          <a:prstGeom prst="rect">
            <a:avLst/>
          </a:prstGeom>
        </p:spPr>
      </p:pic>
    </p:spTree>
    <p:extLst>
      <p:ext uri="{BB962C8B-B14F-4D97-AF65-F5344CB8AC3E}">
        <p14:creationId xmlns:p14="http://schemas.microsoft.com/office/powerpoint/2010/main" val="1751632799"/>
      </p:ext>
    </p:extLst>
  </p:cSld>
  <p:clrMapOvr>
    <a:masterClrMapping/>
  </p:clrMapOvr>
  <mc:AlternateContent xmlns:mc="http://schemas.openxmlformats.org/markup-compatibility/2006" xmlns:p14="http://schemas.microsoft.com/office/powerpoint/2010/main">
    <mc:Choice Requires="p14">
      <p:transition p14:dur="100" advTm="1370">
        <p:cut/>
      </p:transition>
    </mc:Choice>
    <mc:Fallback xmlns="">
      <p:transition advTm="1370">
        <p:cut/>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Better....	</a:t>
            </a:r>
            <a:endParaRPr lang="en-US" dirty="0"/>
          </a:p>
        </p:txBody>
      </p:sp>
      <p:sp>
        <p:nvSpPr>
          <p:cNvPr id="3" name="Content Placeholder 2"/>
          <p:cNvSpPr>
            <a:spLocks noGrp="1"/>
          </p:cNvSpPr>
          <p:nvPr>
            <p:ph idx="1"/>
          </p:nvPr>
        </p:nvSpPr>
        <p:spPr/>
        <p:txBody>
          <a:bodyPr/>
          <a:lstStyle/>
          <a:p>
            <a:r>
              <a:rPr lang="en-US" dirty="0" smtClean="0"/>
              <a:t>Proficient and very comfortable with spreadsheets</a:t>
            </a:r>
          </a:p>
          <a:p>
            <a:r>
              <a:rPr lang="en-US" dirty="0" smtClean="0"/>
              <a:t>Able to clean data (</a:t>
            </a:r>
            <a:r>
              <a:rPr lang="en-US" dirty="0" err="1" smtClean="0"/>
              <a:t>OpenRefine</a:t>
            </a:r>
            <a:r>
              <a:rPr lang="en-US" dirty="0" smtClean="0"/>
              <a:t>)</a:t>
            </a:r>
          </a:p>
          <a:p>
            <a:r>
              <a:rPr lang="en-US" dirty="0"/>
              <a:t>Make data visualizations or simple interactive </a:t>
            </a:r>
            <a:r>
              <a:rPr lang="en-US" dirty="0" smtClean="0"/>
              <a:t>maps (Tableau, Google Fusion Tables, </a:t>
            </a:r>
            <a:r>
              <a:rPr lang="en-US" dirty="0" err="1" smtClean="0"/>
              <a:t>CartoDB</a:t>
            </a:r>
            <a:r>
              <a:rPr lang="en-US" dirty="0" smtClean="0"/>
              <a:t>)</a:t>
            </a:r>
            <a:endParaRPr lang="en-US" dirty="0"/>
          </a:p>
          <a:p>
            <a:endParaRPr lang="en-US" dirty="0"/>
          </a:p>
        </p:txBody>
      </p:sp>
    </p:spTree>
    <p:extLst>
      <p:ext uri="{BB962C8B-B14F-4D97-AF65-F5344CB8AC3E}">
        <p14:creationId xmlns:p14="http://schemas.microsoft.com/office/powerpoint/2010/main" val="3798883811"/>
      </p:ext>
    </p:extLst>
  </p:cSld>
  <p:clrMapOvr>
    <a:masterClrMapping/>
  </p:clrMapOvr>
  <mc:AlternateContent xmlns:mc="http://schemas.openxmlformats.org/markup-compatibility/2006" xmlns:p14="http://schemas.microsoft.com/office/powerpoint/2010/main">
    <mc:Choice Requires="p14">
      <p:transition p14:dur="100" advTm="27912">
        <p:cut/>
      </p:transition>
    </mc:Choice>
    <mc:Fallback xmlns="">
      <p:transition advTm="27912">
        <p:cut/>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hlinkClick r:id="rId3"/>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68907" y="1201271"/>
            <a:ext cx="7610039" cy="5199530"/>
          </a:xfrm>
          <a:prstGeom prst="rect">
            <a:avLst/>
          </a:prstGeom>
        </p:spPr>
      </p:pic>
      <p:sp>
        <p:nvSpPr>
          <p:cNvPr id="3" name="TextBox 2"/>
          <p:cNvSpPr txBox="1"/>
          <p:nvPr/>
        </p:nvSpPr>
        <p:spPr>
          <a:xfrm>
            <a:off x="3406588" y="609600"/>
            <a:ext cx="5486400" cy="461665"/>
          </a:xfrm>
          <a:prstGeom prst="rect">
            <a:avLst/>
          </a:prstGeom>
          <a:noFill/>
        </p:spPr>
        <p:txBody>
          <a:bodyPr wrap="square" rtlCol="0">
            <a:spAutoFit/>
          </a:bodyPr>
          <a:lstStyle/>
          <a:p>
            <a:r>
              <a:rPr lang="en-US" sz="2400" dirty="0" smtClean="0"/>
              <a:t>Tableau Public visualization software</a:t>
            </a:r>
            <a:endParaRPr lang="en-US" sz="2400" dirty="0"/>
          </a:p>
        </p:txBody>
      </p:sp>
    </p:spTree>
    <p:extLst>
      <p:ext uri="{BB962C8B-B14F-4D97-AF65-F5344CB8AC3E}">
        <p14:creationId xmlns:p14="http://schemas.microsoft.com/office/powerpoint/2010/main" val="4148371055"/>
      </p:ext>
    </p:extLst>
  </p:cSld>
  <p:clrMapOvr>
    <a:masterClrMapping/>
  </p:clrMapOvr>
  <mc:AlternateContent xmlns:mc="http://schemas.openxmlformats.org/markup-compatibility/2006" xmlns:p14="http://schemas.microsoft.com/office/powerpoint/2010/main">
    <mc:Choice Requires="p14">
      <p:transition p14:dur="100" advTm="5572">
        <p:cut/>
      </p:transition>
    </mc:Choice>
    <mc:Fallback xmlns="">
      <p:transition advTm="5572">
        <p:cut/>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788893" y="1359042"/>
            <a:ext cx="2904565" cy="461665"/>
          </a:xfrm>
          <a:prstGeom prst="rect">
            <a:avLst/>
          </a:prstGeom>
          <a:noFill/>
        </p:spPr>
        <p:txBody>
          <a:bodyPr wrap="square" rtlCol="0">
            <a:spAutoFit/>
          </a:bodyPr>
          <a:lstStyle/>
          <a:p>
            <a:r>
              <a:rPr lang="en-US" sz="2400" dirty="0" smtClean="0"/>
              <a:t>Google Fusion Tables</a:t>
            </a:r>
            <a:endParaRPr lang="en-US" sz="2400"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65175" y="475129"/>
            <a:ext cx="5347253" cy="5869301"/>
          </a:xfrm>
          <a:prstGeom prst="rect">
            <a:avLst/>
          </a:prstGeom>
        </p:spPr>
      </p:pic>
    </p:spTree>
    <p:extLst>
      <p:ext uri="{BB962C8B-B14F-4D97-AF65-F5344CB8AC3E}">
        <p14:creationId xmlns:p14="http://schemas.microsoft.com/office/powerpoint/2010/main" val="1675162408"/>
      </p:ext>
    </p:extLst>
  </p:cSld>
  <p:clrMapOvr>
    <a:masterClrMapping/>
  </p:clrMapOvr>
  <mc:AlternateContent xmlns:mc="http://schemas.openxmlformats.org/markup-compatibility/2006" xmlns:p14="http://schemas.microsoft.com/office/powerpoint/2010/main">
    <mc:Choice Requires="p14">
      <p:transition p14:dur="100" advTm="56471">
        <p:cut/>
      </p:transition>
    </mc:Choice>
    <mc:Fallback xmlns="">
      <p:transition advTm="56471">
        <p:cut/>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55693" y="1147708"/>
            <a:ext cx="7987381" cy="5118282"/>
          </a:xfrm>
          <a:prstGeom prst="rect">
            <a:avLst/>
          </a:prstGeom>
        </p:spPr>
      </p:pic>
      <p:sp>
        <p:nvSpPr>
          <p:cNvPr id="3" name="TextBox 2"/>
          <p:cNvSpPr txBox="1"/>
          <p:nvPr/>
        </p:nvSpPr>
        <p:spPr>
          <a:xfrm>
            <a:off x="3827843" y="570148"/>
            <a:ext cx="4096870" cy="523220"/>
          </a:xfrm>
          <a:prstGeom prst="rect">
            <a:avLst/>
          </a:prstGeom>
          <a:noFill/>
        </p:spPr>
        <p:txBody>
          <a:bodyPr wrap="square" rtlCol="0">
            <a:spAutoFit/>
          </a:bodyPr>
          <a:lstStyle/>
          <a:p>
            <a:r>
              <a:rPr lang="en-US" sz="2800" dirty="0" err="1" smtClean="0"/>
              <a:t>OpenRefine</a:t>
            </a:r>
            <a:endParaRPr lang="en-US" dirty="0" smtClean="0"/>
          </a:p>
        </p:txBody>
      </p:sp>
    </p:spTree>
    <p:extLst>
      <p:ext uri="{BB962C8B-B14F-4D97-AF65-F5344CB8AC3E}">
        <p14:creationId xmlns:p14="http://schemas.microsoft.com/office/powerpoint/2010/main" val="544184610"/>
      </p:ext>
    </p:extLst>
  </p:cSld>
  <p:clrMapOvr>
    <a:masterClrMapping/>
  </p:clrMapOvr>
  <mc:AlternateContent xmlns:mc="http://schemas.openxmlformats.org/markup-compatibility/2006" xmlns:p14="http://schemas.microsoft.com/office/powerpoint/2010/main">
    <mc:Choice Requires="p14">
      <p:transition p14:dur="100" advTm="40570">
        <p:cut/>
      </p:transition>
    </mc:Choice>
    <mc:Fallback xmlns="">
      <p:transition advTm="40570">
        <p:cut/>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More advanced...</a:t>
            </a:r>
            <a:endParaRPr lang="en-US" dirty="0"/>
          </a:p>
        </p:txBody>
      </p:sp>
      <p:sp>
        <p:nvSpPr>
          <p:cNvPr id="3" name="Content Placeholder 2"/>
          <p:cNvSpPr>
            <a:spLocks noGrp="1"/>
          </p:cNvSpPr>
          <p:nvPr>
            <p:ph idx="1"/>
          </p:nvPr>
        </p:nvSpPr>
        <p:spPr/>
        <p:txBody>
          <a:bodyPr/>
          <a:lstStyle/>
          <a:p>
            <a:r>
              <a:rPr lang="en-US" dirty="0" smtClean="0"/>
              <a:t>Analyze data in a database manager (such as Access, SQLite)</a:t>
            </a:r>
          </a:p>
          <a:p>
            <a:r>
              <a:rPr lang="en-US" dirty="0" smtClean="0"/>
              <a:t>Scrape data from a web page (various free tools)</a:t>
            </a:r>
          </a:p>
          <a:p>
            <a:r>
              <a:rPr lang="en-US" dirty="0" smtClean="0"/>
              <a:t>Analyze data using GIS software (ArcGIS or QGIS)</a:t>
            </a:r>
            <a:endParaRPr lang="en-US" dirty="0"/>
          </a:p>
        </p:txBody>
      </p:sp>
    </p:spTree>
    <p:extLst>
      <p:ext uri="{BB962C8B-B14F-4D97-AF65-F5344CB8AC3E}">
        <p14:creationId xmlns:p14="http://schemas.microsoft.com/office/powerpoint/2010/main" val="4056783711"/>
      </p:ext>
    </p:extLst>
  </p:cSld>
  <p:clrMapOvr>
    <a:masterClrMapping/>
  </p:clrMapOvr>
  <mc:AlternateContent xmlns:mc="http://schemas.openxmlformats.org/markup-compatibility/2006" xmlns:p14="http://schemas.microsoft.com/office/powerpoint/2010/main">
    <mc:Choice Requires="p14">
      <p:transition p14:dur="100" advTm="33982">
        <p:cut/>
      </p:transition>
    </mc:Choice>
    <mc:Fallback xmlns="">
      <p:transition advTm="33982">
        <p:cut/>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p:cNvSpPr>
            <a:spLocks noGrp="1"/>
          </p:cNvSpPr>
          <p:nvPr>
            <p:ph type="title"/>
          </p:nvPr>
        </p:nvSpPr>
        <p:spPr/>
        <p:txBody>
          <a:bodyPr/>
          <a:lstStyle/>
          <a:p>
            <a:r>
              <a:rPr lang="en-US" dirty="0" smtClean="0"/>
              <a:t>Tapping newsroom data resources</a:t>
            </a:r>
            <a:endParaRPr lang="en-US" dirty="0"/>
          </a:p>
        </p:txBody>
      </p:sp>
      <p:sp>
        <p:nvSpPr>
          <p:cNvPr id="2" name="Content Placeholder 1"/>
          <p:cNvSpPr>
            <a:spLocks noGrp="1"/>
          </p:cNvSpPr>
          <p:nvPr>
            <p:ph idx="1"/>
          </p:nvPr>
        </p:nvSpPr>
        <p:spPr/>
        <p:txBody>
          <a:bodyPr/>
          <a:lstStyle/>
          <a:p>
            <a:r>
              <a:rPr lang="en-US" dirty="0" smtClean="0"/>
              <a:t>We don’t have enough bandwidth to do everything!</a:t>
            </a:r>
          </a:p>
          <a:p>
            <a:r>
              <a:rPr lang="en-US" dirty="0" err="1" smtClean="0"/>
              <a:t>MaryJo</a:t>
            </a:r>
            <a:r>
              <a:rPr lang="en-US" dirty="0" smtClean="0"/>
              <a:t> and Jeff Hargarten will work as partners with reporters in producing any data-driven content.</a:t>
            </a:r>
          </a:p>
          <a:p>
            <a:r>
              <a:rPr lang="en-US" dirty="0" smtClean="0"/>
              <a:t>Contact us as early in the process as possible! The day before/of publication is unacceptable unless it’s big breaking news and crucial that we use data.</a:t>
            </a:r>
            <a:endParaRPr lang="en-US" dirty="0"/>
          </a:p>
        </p:txBody>
      </p:sp>
    </p:spTree>
    <p:extLst>
      <p:ext uri="{BB962C8B-B14F-4D97-AF65-F5344CB8AC3E}">
        <p14:creationId xmlns:p14="http://schemas.microsoft.com/office/powerpoint/2010/main" val="3868778993"/>
      </p:ext>
    </p:extLst>
  </p:cSld>
  <p:clrMapOvr>
    <a:masterClrMapping/>
  </p:clrMapOvr>
  <mc:AlternateContent xmlns:mc="http://schemas.openxmlformats.org/markup-compatibility/2006" xmlns:p14="http://schemas.microsoft.com/office/powerpoint/2010/main">
    <mc:Choice Requires="p14">
      <p:transition p14:dur="100" advTm="86891">
        <p:cut/>
      </p:transition>
    </mc:Choice>
    <mc:Fallback xmlns="">
      <p:transition advTm="86891">
        <p:cut/>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Last thoughts....</a:t>
            </a:r>
            <a:endParaRPr lang="en-US" dirty="0"/>
          </a:p>
        </p:txBody>
      </p:sp>
      <p:sp>
        <p:nvSpPr>
          <p:cNvPr id="3" name="Content Placeholder 2"/>
          <p:cNvSpPr>
            <a:spLocks noGrp="1"/>
          </p:cNvSpPr>
          <p:nvPr>
            <p:ph idx="1"/>
          </p:nvPr>
        </p:nvSpPr>
        <p:spPr/>
        <p:txBody>
          <a:bodyPr/>
          <a:lstStyle/>
          <a:p>
            <a:r>
              <a:rPr lang="en-US" dirty="0" smtClean="0"/>
              <a:t>Attend “Data State of Mind” and “Using numbers without fear”</a:t>
            </a:r>
          </a:p>
          <a:p>
            <a:r>
              <a:rPr lang="en-US" dirty="0" smtClean="0"/>
              <a:t>More training likely later this year</a:t>
            </a:r>
          </a:p>
          <a:p>
            <a:r>
              <a:rPr lang="en-US" dirty="0" smtClean="0"/>
              <a:t>Read </a:t>
            </a:r>
            <a:r>
              <a:rPr lang="en-US" dirty="0">
                <a:hlinkClick r:id="rId3"/>
              </a:rPr>
              <a:t>“Data Literacy” </a:t>
            </a:r>
            <a:r>
              <a:rPr lang="en-US" dirty="0" smtClean="0"/>
              <a:t>book by David Herzog</a:t>
            </a:r>
            <a:endParaRPr lang="en-US" dirty="0"/>
          </a:p>
          <a:p>
            <a:r>
              <a:rPr lang="en-US" dirty="0" smtClean="0"/>
              <a:t>My training materials: </a:t>
            </a:r>
            <a:r>
              <a:rPr lang="en-US" sz="3200" b="1" dirty="0" smtClean="0">
                <a:hlinkClick r:id="rId4"/>
              </a:rPr>
              <a:t>mjwebster.github.io/</a:t>
            </a:r>
            <a:r>
              <a:rPr lang="en-US" sz="3200" b="1" dirty="0" err="1" smtClean="0">
                <a:hlinkClick r:id="rId4"/>
              </a:rPr>
              <a:t>DataJ</a:t>
            </a:r>
            <a:endParaRPr lang="en-US" sz="3200" b="1" dirty="0"/>
          </a:p>
          <a:p>
            <a:pPr marL="0" indent="0">
              <a:buNone/>
            </a:pPr>
            <a:endParaRPr lang="en-US" dirty="0"/>
          </a:p>
        </p:txBody>
      </p:sp>
    </p:spTree>
    <p:extLst>
      <p:ext uri="{BB962C8B-B14F-4D97-AF65-F5344CB8AC3E}">
        <p14:creationId xmlns:p14="http://schemas.microsoft.com/office/powerpoint/2010/main" val="762252591"/>
      </p:ext>
    </p:extLst>
  </p:cSld>
  <p:clrMapOvr>
    <a:masterClrMapping/>
  </p:clrMapOvr>
  <mc:AlternateContent xmlns:mc="http://schemas.openxmlformats.org/markup-compatibility/2006" xmlns:p14="http://schemas.microsoft.com/office/powerpoint/2010/main">
    <mc:Choice Requires="p14">
      <p:transition p14:dur="100" advTm="83377">
        <p:cut/>
      </p:transition>
    </mc:Choice>
    <mc:Fallback xmlns="">
      <p:transition advTm="83377">
        <p:cut/>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80415" y="1393339"/>
            <a:ext cx="3433494" cy="4440653"/>
          </a:xfrm>
          <a:prstGeom prst="rect">
            <a:avLst/>
          </a:prstGeom>
        </p:spPr>
      </p:pic>
      <p:sp>
        <p:nvSpPr>
          <p:cNvPr id="2" name="Rectangle 1"/>
          <p:cNvSpPr/>
          <p:nvPr/>
        </p:nvSpPr>
        <p:spPr>
          <a:xfrm>
            <a:off x="842682" y="841793"/>
            <a:ext cx="10372165" cy="830997"/>
          </a:xfrm>
          <a:prstGeom prst="rect">
            <a:avLst/>
          </a:prstGeom>
        </p:spPr>
        <p:txBody>
          <a:bodyPr wrap="square">
            <a:spAutoFit/>
          </a:bodyPr>
          <a:lstStyle/>
          <a:p>
            <a:pPr algn="ctr"/>
            <a:r>
              <a:rPr lang="en-US" sz="4800" b="1" dirty="0" smtClean="0"/>
              <a:t>http://mjwebster.github.io/DataJ</a:t>
            </a:r>
            <a:endParaRPr lang="en-US" sz="4800" b="1" dirty="0"/>
          </a:p>
        </p:txBody>
      </p:sp>
    </p:spTree>
    <p:extLst>
      <p:ext uri="{BB962C8B-B14F-4D97-AF65-F5344CB8AC3E}">
        <p14:creationId xmlns:p14="http://schemas.microsoft.com/office/powerpoint/2010/main" val="3810492104"/>
      </p:ext>
    </p:extLst>
  </p:cSld>
  <p:clrMapOvr>
    <a:masterClrMapping/>
  </p:clrMapOvr>
  <mc:AlternateContent xmlns:mc="http://schemas.openxmlformats.org/markup-compatibility/2006" xmlns:p14="http://schemas.microsoft.com/office/powerpoint/2010/main">
    <mc:Choice Requires="p14">
      <p:transition p14:dur="100" advTm="1942">
        <p:cut/>
      </p:transition>
    </mc:Choice>
    <mc:Fallback xmlns="">
      <p:transition advTm="1942">
        <p:cut/>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56215" y="659366"/>
            <a:ext cx="4817700" cy="5561819"/>
          </a:xfrm>
          <a:prstGeom prst="rect">
            <a:avLst/>
          </a:prstGeom>
        </p:spPr>
      </p:pic>
      <p:sp>
        <p:nvSpPr>
          <p:cNvPr id="4" name="TextBox 3"/>
          <p:cNvSpPr txBox="1"/>
          <p:nvPr/>
        </p:nvSpPr>
        <p:spPr>
          <a:xfrm>
            <a:off x="8490857" y="2628900"/>
            <a:ext cx="2547257" cy="1477328"/>
          </a:xfrm>
          <a:prstGeom prst="rect">
            <a:avLst/>
          </a:prstGeom>
          <a:noFill/>
        </p:spPr>
        <p:txBody>
          <a:bodyPr wrap="square" rtlCol="0">
            <a:spAutoFit/>
          </a:bodyPr>
          <a:lstStyle/>
          <a:p>
            <a:r>
              <a:rPr lang="en-US" dirty="0" smtClean="0"/>
              <a:t>Data: collected either addresses or GIS maps with locations of schools, parks, daycares and places of worship</a:t>
            </a:r>
            <a:endParaRPr lang="en-US" dirty="0"/>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73915" y="1151165"/>
            <a:ext cx="3412670" cy="783771"/>
          </a:xfrm>
          <a:prstGeom prst="rect">
            <a:avLst/>
          </a:prstGeom>
        </p:spPr>
      </p:pic>
    </p:spTree>
    <p:extLst>
      <p:ext uri="{BB962C8B-B14F-4D97-AF65-F5344CB8AC3E}">
        <p14:creationId xmlns:p14="http://schemas.microsoft.com/office/powerpoint/2010/main" val="270097201"/>
      </p:ext>
    </p:extLst>
  </p:cSld>
  <p:clrMapOvr>
    <a:masterClrMapping/>
  </p:clrMapOvr>
  <mc:AlternateContent xmlns:mc="http://schemas.openxmlformats.org/markup-compatibility/2006" xmlns:p14="http://schemas.microsoft.com/office/powerpoint/2010/main">
    <mc:Choice Requires="p14">
      <p:transition p14:dur="100" advTm="58980">
        <p:cut/>
      </p:transition>
    </mc:Choice>
    <mc:Fallback xmlns="">
      <p:transition advTm="58980">
        <p:cut/>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4130" y="859291"/>
            <a:ext cx="2514600" cy="771525"/>
          </a:xfrm>
          <a:prstGeom prst="rect">
            <a:avLst/>
          </a:prstGeom>
        </p:spPr>
      </p:pic>
      <p:pic>
        <p:nvPicPr>
          <p:cNvPr id="3" name="Picture 2">
            <a:hlinkClick r:id="rId4"/>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4130" y="1754355"/>
            <a:ext cx="5668736" cy="2960903"/>
          </a:xfrm>
          <a:prstGeom prst="rect">
            <a:avLst/>
          </a:prstGeom>
        </p:spPr>
      </p:pic>
      <p:pic>
        <p:nvPicPr>
          <p:cNvPr id="4" name="Picture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26061" y="859291"/>
            <a:ext cx="3003340" cy="5484359"/>
          </a:xfrm>
          <a:prstGeom prst="rect">
            <a:avLst/>
          </a:prstGeom>
        </p:spPr>
      </p:pic>
      <p:sp>
        <p:nvSpPr>
          <p:cNvPr id="5" name="TextBox 4"/>
          <p:cNvSpPr txBox="1"/>
          <p:nvPr/>
        </p:nvSpPr>
        <p:spPr>
          <a:xfrm>
            <a:off x="934130" y="4914900"/>
            <a:ext cx="2653393" cy="923330"/>
          </a:xfrm>
          <a:prstGeom prst="rect">
            <a:avLst/>
          </a:prstGeom>
          <a:noFill/>
        </p:spPr>
        <p:txBody>
          <a:bodyPr wrap="square" rtlCol="0">
            <a:spAutoFit/>
          </a:bodyPr>
          <a:lstStyle/>
          <a:p>
            <a:r>
              <a:rPr lang="en-US" dirty="0" smtClean="0"/>
              <a:t>Data: City data on water usage at each address (water billing records)</a:t>
            </a:r>
            <a:endParaRPr lang="en-US" dirty="0"/>
          </a:p>
        </p:txBody>
      </p:sp>
    </p:spTree>
    <p:extLst>
      <p:ext uri="{BB962C8B-B14F-4D97-AF65-F5344CB8AC3E}">
        <p14:creationId xmlns:p14="http://schemas.microsoft.com/office/powerpoint/2010/main" val="2912455164"/>
      </p:ext>
    </p:extLst>
  </p:cSld>
  <p:clrMapOvr>
    <a:masterClrMapping/>
  </p:clrMapOvr>
  <mc:AlternateContent xmlns:mc="http://schemas.openxmlformats.org/markup-compatibility/2006" xmlns:p14="http://schemas.microsoft.com/office/powerpoint/2010/main">
    <mc:Choice Requires="p14">
      <p:transition p14:dur="100" advTm="40986">
        <p:cut/>
      </p:transition>
    </mc:Choice>
    <mc:Fallback xmlns="">
      <p:transition advTm="40986">
        <p:cut/>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hlinkClick r:id="rId3"/>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74961" y="742146"/>
            <a:ext cx="6908427" cy="5212128"/>
          </a:xfrm>
          <a:prstGeom prst="rect">
            <a:avLst/>
          </a:prstGeom>
        </p:spPr>
      </p:pic>
      <p:sp>
        <p:nvSpPr>
          <p:cNvPr id="5" name="TextBox 4"/>
          <p:cNvSpPr txBox="1"/>
          <p:nvPr/>
        </p:nvSpPr>
        <p:spPr>
          <a:xfrm>
            <a:off x="8495618" y="805224"/>
            <a:ext cx="2656795" cy="1477328"/>
          </a:xfrm>
          <a:prstGeom prst="rect">
            <a:avLst/>
          </a:prstGeom>
          <a:noFill/>
        </p:spPr>
        <p:txBody>
          <a:bodyPr wrap="square" rtlCol="0">
            <a:spAutoFit/>
          </a:bodyPr>
          <a:lstStyle/>
          <a:p>
            <a:r>
              <a:rPr lang="en-US" dirty="0" smtClean="0"/>
              <a:t>Data: </a:t>
            </a:r>
          </a:p>
          <a:p>
            <a:pPr marL="285750" indent="-285750">
              <a:buFont typeface="Arial" panose="020B0604020202020204" pitchFamily="34" charset="0"/>
              <a:buChar char="•"/>
            </a:pPr>
            <a:r>
              <a:rPr lang="en-US" dirty="0" smtClean="0"/>
              <a:t>Hitting data by team for each game</a:t>
            </a:r>
          </a:p>
          <a:p>
            <a:pPr marL="285750" indent="-285750">
              <a:buFont typeface="Arial" panose="020B0604020202020204" pitchFamily="34" charset="0"/>
              <a:buChar char="•"/>
            </a:pPr>
            <a:r>
              <a:rPr lang="en-US" dirty="0" smtClean="0"/>
              <a:t>Weather data by day and start time of game</a:t>
            </a:r>
            <a:endParaRPr lang="en-US" dirty="0"/>
          </a:p>
        </p:txBody>
      </p:sp>
    </p:spTree>
    <p:extLst>
      <p:ext uri="{BB962C8B-B14F-4D97-AF65-F5344CB8AC3E}">
        <p14:creationId xmlns:p14="http://schemas.microsoft.com/office/powerpoint/2010/main" val="74501239"/>
      </p:ext>
    </p:extLst>
  </p:cSld>
  <p:clrMapOvr>
    <a:masterClrMapping/>
  </p:clrMapOvr>
  <mc:AlternateContent xmlns:mc="http://schemas.openxmlformats.org/markup-compatibility/2006" xmlns:p14="http://schemas.microsoft.com/office/powerpoint/2010/main">
    <mc:Choice Requires="p14">
      <p:transition p14:dur="100" advTm="58684">
        <p:cut/>
      </p:transition>
    </mc:Choice>
    <mc:Fallback xmlns="">
      <p:transition advTm="58684">
        <p:cut/>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2942" y="744071"/>
            <a:ext cx="4556942" cy="5441525"/>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21404" y="614056"/>
            <a:ext cx="4342885" cy="5701553"/>
          </a:xfrm>
          <a:prstGeom prst="rect">
            <a:avLst/>
          </a:prstGeom>
        </p:spPr>
      </p:pic>
    </p:spTree>
    <p:extLst>
      <p:ext uri="{BB962C8B-B14F-4D97-AF65-F5344CB8AC3E}">
        <p14:creationId xmlns:p14="http://schemas.microsoft.com/office/powerpoint/2010/main" val="3865729733"/>
      </p:ext>
    </p:extLst>
  </p:cSld>
  <p:clrMapOvr>
    <a:masterClrMapping/>
  </p:clrMapOvr>
  <mc:AlternateContent xmlns:mc="http://schemas.openxmlformats.org/markup-compatibility/2006" xmlns:p14="http://schemas.microsoft.com/office/powerpoint/2010/main">
    <mc:Choice Requires="p14">
      <p:transition p14:dur="100" advTm="39823">
        <p:cut/>
      </p:transition>
    </mc:Choice>
    <mc:Fallback xmlns="">
      <p:transition advTm="39823">
        <p:cut/>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37024" y="642008"/>
            <a:ext cx="6697010" cy="5287113"/>
          </a:xfrm>
          <a:prstGeom prst="rect">
            <a:avLst/>
          </a:prstGeom>
        </p:spPr>
      </p:pic>
      <p:sp>
        <p:nvSpPr>
          <p:cNvPr id="3" name="TextBox 2"/>
          <p:cNvSpPr txBox="1"/>
          <p:nvPr/>
        </p:nvSpPr>
        <p:spPr>
          <a:xfrm>
            <a:off x="968188" y="1192306"/>
            <a:ext cx="2814918" cy="1754326"/>
          </a:xfrm>
          <a:prstGeom prst="rect">
            <a:avLst/>
          </a:prstGeom>
          <a:noFill/>
        </p:spPr>
        <p:txBody>
          <a:bodyPr wrap="square" rtlCol="0">
            <a:spAutoFit/>
          </a:bodyPr>
          <a:lstStyle/>
          <a:p>
            <a:r>
              <a:rPr lang="en-US" dirty="0" smtClean="0"/>
              <a:t>Snowbeck has his own database where he stores various information on MN hospitals, including charity care, profitability, ER usage, surgeries and other details.</a:t>
            </a:r>
            <a:endParaRPr lang="en-US" dirty="0"/>
          </a:p>
        </p:txBody>
      </p:sp>
    </p:spTree>
    <p:extLst>
      <p:ext uri="{BB962C8B-B14F-4D97-AF65-F5344CB8AC3E}">
        <p14:creationId xmlns:p14="http://schemas.microsoft.com/office/powerpoint/2010/main" val="3969022390"/>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AB946B"/>
      </a:accent1>
      <a:accent2>
        <a:srgbClr val="C04F32"/>
      </a:accent2>
      <a:accent3>
        <a:srgbClr val="DD8C3C"/>
      </a:accent3>
      <a:accent4>
        <a:srgbClr val="8E684C"/>
      </a:accent4>
      <a:accent5>
        <a:srgbClr val="CBAF62"/>
      </a:accent5>
      <a:accent6>
        <a:srgbClr val="803348"/>
      </a:accent6>
      <a:hlink>
        <a:srgbClr val="86724D"/>
      </a:hlink>
      <a:folHlink>
        <a:srgbClr val="B99E84"/>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 xmlns:thm15="http://schemas.microsoft.com/office/thememl/2012/main" name="Organic" id="{28CDC826-8792-45C0-861B-85EB3ADEDA33}" vid="{A2BEDC8B-F191-493B-BA33-0F4F800A89D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TC103457491[[fn=Metropolitan]]</Template>
  <TotalTime>7861</TotalTime>
  <Words>6278</Words>
  <Application>Microsoft Office PowerPoint</Application>
  <PresentationFormat>Custom</PresentationFormat>
  <Paragraphs>375</Paragraphs>
  <Slides>49</Slides>
  <Notes>49</Notes>
  <HiddenSlides>0</HiddenSlides>
  <MMClips>0</MMClips>
  <ScaleCrop>false</ScaleCrop>
  <HeadingPairs>
    <vt:vector size="4" baseType="variant">
      <vt:variant>
        <vt:lpstr>Theme</vt:lpstr>
      </vt:variant>
      <vt:variant>
        <vt:i4>1</vt:i4>
      </vt:variant>
      <vt:variant>
        <vt:lpstr>Slide Titles</vt:lpstr>
      </vt:variant>
      <vt:variant>
        <vt:i4>49</vt:i4>
      </vt:variant>
    </vt:vector>
  </HeadingPairs>
  <TitlesOfParts>
    <vt:vector size="50" baseType="lpstr">
      <vt:lpstr>Organic</vt:lpstr>
      <vt:lpstr>Data journalism for editors</vt:lpstr>
      <vt:lpstr>What is data journalism?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Put big events into context</vt:lpstr>
      <vt:lpstr>PowerPoint Presentation</vt:lpstr>
      <vt:lpstr>PowerPoint Presentation</vt:lpstr>
      <vt:lpstr>What is “data”?</vt:lpstr>
      <vt:lpstr>PowerPoint Presentation</vt:lpstr>
      <vt:lpstr>Questions we can ask the aggregate data?</vt:lpstr>
      <vt:lpstr>PowerPoint Presentation</vt:lpstr>
      <vt:lpstr>PowerPoint Presentation</vt:lpstr>
      <vt:lpstr>Questions for the raw data?</vt:lpstr>
      <vt:lpstr>PowerPoint Presentation</vt:lpstr>
      <vt:lpstr>PowerPoint Presentation</vt:lpstr>
      <vt:lpstr>Data is a source</vt:lpstr>
      <vt:lpstr>Same sourcing rules apply...</vt:lpstr>
      <vt:lpstr>If you ask wrong question, you’ll get wrong answer </vt:lpstr>
      <vt:lpstr>PowerPoint Presentation</vt:lpstr>
      <vt:lpstr>PowerPoint Presentation</vt:lpstr>
      <vt:lpstr>PowerPoint Presentation</vt:lpstr>
      <vt:lpstr>PowerPoint Presentation</vt:lpstr>
      <vt:lpstr>Managing/Editing data journalism</vt:lpstr>
      <vt:lpstr>Beat development</vt:lpstr>
      <vt:lpstr>Ideas</vt:lpstr>
      <vt:lpstr>Should we use data analysis?</vt:lpstr>
      <vt:lpstr>How long will it take?</vt:lpstr>
      <vt:lpstr>Requesting data</vt:lpstr>
      <vt:lpstr>The data has arrived!</vt:lpstr>
      <vt:lpstr>Questions you should be asking...</vt:lpstr>
      <vt:lpstr>Analysis</vt:lpstr>
      <vt:lpstr>The findings</vt:lpstr>
      <vt:lpstr>Other things to consider...</vt:lpstr>
      <vt:lpstr>Editing</vt:lpstr>
      <vt:lpstr>Minimum skills for reporters</vt:lpstr>
      <vt:lpstr>PowerPoint Presentation</vt:lpstr>
      <vt:lpstr>Better.... </vt:lpstr>
      <vt:lpstr>PowerPoint Presentation</vt:lpstr>
      <vt:lpstr>PowerPoint Presentation</vt:lpstr>
      <vt:lpstr>PowerPoint Presentation</vt:lpstr>
      <vt:lpstr>More advanced...</vt:lpstr>
      <vt:lpstr>Tapping newsroom data resources</vt:lpstr>
      <vt:lpstr>Last thoughts....</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MaryJo Webster</dc:creator>
  <cp:lastModifiedBy>Webster, MaryJo</cp:lastModifiedBy>
  <cp:revision>114</cp:revision>
  <cp:lastPrinted>2015-04-29T20:14:44Z</cp:lastPrinted>
  <dcterms:created xsi:type="dcterms:W3CDTF">2014-03-11T21:30:05Z</dcterms:created>
  <dcterms:modified xsi:type="dcterms:W3CDTF">2015-04-30T16:32:10Z</dcterms:modified>
</cp:coreProperties>
</file>